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sldIdLst>
    <p:sldId id="256" r:id="rId2"/>
    <p:sldId id="258" r:id="rId3"/>
    <p:sldId id="259" r:id="rId4"/>
    <p:sldId id="277" r:id="rId5"/>
    <p:sldId id="261" r:id="rId6"/>
    <p:sldId id="262" r:id="rId7"/>
    <p:sldId id="263" r:id="rId8"/>
    <p:sldId id="272" r:id="rId9"/>
    <p:sldId id="273" r:id="rId10"/>
    <p:sldId id="274" r:id="rId11"/>
    <p:sldId id="275" r:id="rId12"/>
    <p:sldId id="264" r:id="rId13"/>
    <p:sldId id="276" r:id="rId14"/>
    <p:sldId id="266" r:id="rId15"/>
    <p:sldId id="267" r:id="rId16"/>
    <p:sldId id="280" r:id="rId17"/>
    <p:sldId id="281" r:id="rId18"/>
    <p:sldId id="268" r:id="rId19"/>
    <p:sldId id="269" r:id="rId20"/>
    <p:sldId id="270" r:id="rId21"/>
    <p:sldId id="271"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0C5F964-D3FD-4FBC-8891-51CC581CE10D}"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F0EA40-FD27-469A-A99F-F71D60F5714D}" type="slidenum">
              <a:rPr lang="en-IN" smtClean="0"/>
              <a:t>‹#›</a:t>
            </a:fld>
            <a:endParaRPr lang="en-IN"/>
          </a:p>
        </p:txBody>
      </p:sp>
    </p:spTree>
    <p:extLst>
      <p:ext uri="{BB962C8B-B14F-4D97-AF65-F5344CB8AC3E}">
        <p14:creationId xmlns:p14="http://schemas.microsoft.com/office/powerpoint/2010/main" val="2628301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C5F964-D3FD-4FBC-8891-51CC581CE10D}"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F0EA40-FD27-469A-A99F-F71D60F5714D}" type="slidenum">
              <a:rPr lang="en-IN" smtClean="0"/>
              <a:t>‹#›</a:t>
            </a:fld>
            <a:endParaRPr lang="en-IN"/>
          </a:p>
        </p:txBody>
      </p:sp>
    </p:spTree>
    <p:extLst>
      <p:ext uri="{BB962C8B-B14F-4D97-AF65-F5344CB8AC3E}">
        <p14:creationId xmlns:p14="http://schemas.microsoft.com/office/powerpoint/2010/main" val="1883703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C5F964-D3FD-4FBC-8891-51CC581CE10D}"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F0EA40-FD27-469A-A99F-F71D60F5714D}"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671621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C5F964-D3FD-4FBC-8891-51CC581CE10D}"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F0EA40-FD27-469A-A99F-F71D60F5714D}" type="slidenum">
              <a:rPr lang="en-IN" smtClean="0"/>
              <a:t>‹#›</a:t>
            </a:fld>
            <a:endParaRPr lang="en-IN"/>
          </a:p>
        </p:txBody>
      </p:sp>
    </p:spTree>
    <p:extLst>
      <p:ext uri="{BB962C8B-B14F-4D97-AF65-F5344CB8AC3E}">
        <p14:creationId xmlns:p14="http://schemas.microsoft.com/office/powerpoint/2010/main" val="36881623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C5F964-D3FD-4FBC-8891-51CC581CE10D}"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F0EA40-FD27-469A-A99F-F71D60F5714D}"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83558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C5F964-D3FD-4FBC-8891-51CC581CE10D}"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F0EA40-FD27-469A-A99F-F71D60F5714D}" type="slidenum">
              <a:rPr lang="en-IN" smtClean="0"/>
              <a:t>‹#›</a:t>
            </a:fld>
            <a:endParaRPr lang="en-IN"/>
          </a:p>
        </p:txBody>
      </p:sp>
    </p:spTree>
    <p:extLst>
      <p:ext uri="{BB962C8B-B14F-4D97-AF65-F5344CB8AC3E}">
        <p14:creationId xmlns:p14="http://schemas.microsoft.com/office/powerpoint/2010/main" val="1968050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C5F964-D3FD-4FBC-8891-51CC581CE10D}"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F0EA40-FD27-469A-A99F-F71D60F5714D}" type="slidenum">
              <a:rPr lang="en-IN" smtClean="0"/>
              <a:t>‹#›</a:t>
            </a:fld>
            <a:endParaRPr lang="en-IN"/>
          </a:p>
        </p:txBody>
      </p:sp>
    </p:spTree>
    <p:extLst>
      <p:ext uri="{BB962C8B-B14F-4D97-AF65-F5344CB8AC3E}">
        <p14:creationId xmlns:p14="http://schemas.microsoft.com/office/powerpoint/2010/main" val="15761082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C5F964-D3FD-4FBC-8891-51CC581CE10D}"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F0EA40-FD27-469A-A99F-F71D60F5714D}" type="slidenum">
              <a:rPr lang="en-IN" smtClean="0"/>
              <a:t>‹#›</a:t>
            </a:fld>
            <a:endParaRPr lang="en-IN"/>
          </a:p>
        </p:txBody>
      </p:sp>
    </p:spTree>
    <p:extLst>
      <p:ext uri="{BB962C8B-B14F-4D97-AF65-F5344CB8AC3E}">
        <p14:creationId xmlns:p14="http://schemas.microsoft.com/office/powerpoint/2010/main" val="1270774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C5F964-D3FD-4FBC-8891-51CC581CE10D}"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F0EA40-FD27-469A-A99F-F71D60F5714D}" type="slidenum">
              <a:rPr lang="en-IN" smtClean="0"/>
              <a:t>‹#›</a:t>
            </a:fld>
            <a:endParaRPr lang="en-IN"/>
          </a:p>
        </p:txBody>
      </p:sp>
    </p:spTree>
    <p:extLst>
      <p:ext uri="{BB962C8B-B14F-4D97-AF65-F5344CB8AC3E}">
        <p14:creationId xmlns:p14="http://schemas.microsoft.com/office/powerpoint/2010/main" val="1134922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C5F964-D3FD-4FBC-8891-51CC581CE10D}"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F0EA40-FD27-469A-A99F-F71D60F5714D}" type="slidenum">
              <a:rPr lang="en-IN" smtClean="0"/>
              <a:t>‹#›</a:t>
            </a:fld>
            <a:endParaRPr lang="en-IN"/>
          </a:p>
        </p:txBody>
      </p:sp>
    </p:spTree>
    <p:extLst>
      <p:ext uri="{BB962C8B-B14F-4D97-AF65-F5344CB8AC3E}">
        <p14:creationId xmlns:p14="http://schemas.microsoft.com/office/powerpoint/2010/main" val="423131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C5F964-D3FD-4FBC-8891-51CC581CE10D}" type="datetimeFigureOut">
              <a:rPr lang="en-IN" smtClean="0"/>
              <a:t>29-02-2024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F0EA40-FD27-469A-A99F-F71D60F5714D}" type="slidenum">
              <a:rPr lang="en-IN" smtClean="0"/>
              <a:t>‹#›</a:t>
            </a:fld>
            <a:endParaRPr lang="en-IN"/>
          </a:p>
        </p:txBody>
      </p:sp>
    </p:spTree>
    <p:extLst>
      <p:ext uri="{BB962C8B-B14F-4D97-AF65-F5344CB8AC3E}">
        <p14:creationId xmlns:p14="http://schemas.microsoft.com/office/powerpoint/2010/main" val="4013543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C5F964-D3FD-4FBC-8891-51CC581CE10D}" type="datetimeFigureOut">
              <a:rPr lang="en-IN" smtClean="0"/>
              <a:t>29-02-2024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DF0EA40-FD27-469A-A99F-F71D60F5714D}" type="slidenum">
              <a:rPr lang="en-IN" smtClean="0"/>
              <a:t>‹#›</a:t>
            </a:fld>
            <a:endParaRPr lang="en-IN"/>
          </a:p>
        </p:txBody>
      </p:sp>
    </p:spTree>
    <p:extLst>
      <p:ext uri="{BB962C8B-B14F-4D97-AF65-F5344CB8AC3E}">
        <p14:creationId xmlns:p14="http://schemas.microsoft.com/office/powerpoint/2010/main" val="3252155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C5F964-D3FD-4FBC-8891-51CC581CE10D}" type="datetimeFigureOut">
              <a:rPr lang="en-IN" smtClean="0"/>
              <a:t>29-02-2024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DF0EA40-FD27-469A-A99F-F71D60F5714D}" type="slidenum">
              <a:rPr lang="en-IN" smtClean="0"/>
              <a:t>‹#›</a:t>
            </a:fld>
            <a:endParaRPr lang="en-IN"/>
          </a:p>
        </p:txBody>
      </p:sp>
    </p:spTree>
    <p:extLst>
      <p:ext uri="{BB962C8B-B14F-4D97-AF65-F5344CB8AC3E}">
        <p14:creationId xmlns:p14="http://schemas.microsoft.com/office/powerpoint/2010/main" val="1893163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C5F964-D3FD-4FBC-8891-51CC581CE10D}" type="datetimeFigureOut">
              <a:rPr lang="en-IN" smtClean="0"/>
              <a:t>29-02-2024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DF0EA40-FD27-469A-A99F-F71D60F5714D}" type="slidenum">
              <a:rPr lang="en-IN" smtClean="0"/>
              <a:t>‹#›</a:t>
            </a:fld>
            <a:endParaRPr lang="en-IN"/>
          </a:p>
        </p:txBody>
      </p:sp>
    </p:spTree>
    <p:extLst>
      <p:ext uri="{BB962C8B-B14F-4D97-AF65-F5344CB8AC3E}">
        <p14:creationId xmlns:p14="http://schemas.microsoft.com/office/powerpoint/2010/main" val="2808063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C5F964-D3FD-4FBC-8891-51CC581CE10D}" type="datetimeFigureOut">
              <a:rPr lang="en-IN" smtClean="0"/>
              <a:t>29-02-2024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F0EA40-FD27-469A-A99F-F71D60F5714D}" type="slidenum">
              <a:rPr lang="en-IN" smtClean="0"/>
              <a:t>‹#›</a:t>
            </a:fld>
            <a:endParaRPr lang="en-IN"/>
          </a:p>
        </p:txBody>
      </p:sp>
    </p:spTree>
    <p:extLst>
      <p:ext uri="{BB962C8B-B14F-4D97-AF65-F5344CB8AC3E}">
        <p14:creationId xmlns:p14="http://schemas.microsoft.com/office/powerpoint/2010/main" val="3888782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C5F964-D3FD-4FBC-8891-51CC581CE10D}" type="datetimeFigureOut">
              <a:rPr lang="en-IN" smtClean="0"/>
              <a:t>29-02-2024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F0EA40-FD27-469A-A99F-F71D60F5714D}" type="slidenum">
              <a:rPr lang="en-IN" smtClean="0"/>
              <a:t>‹#›</a:t>
            </a:fld>
            <a:endParaRPr lang="en-IN"/>
          </a:p>
        </p:txBody>
      </p:sp>
    </p:spTree>
    <p:extLst>
      <p:ext uri="{BB962C8B-B14F-4D97-AF65-F5344CB8AC3E}">
        <p14:creationId xmlns:p14="http://schemas.microsoft.com/office/powerpoint/2010/main" val="2924092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0C5F964-D3FD-4FBC-8891-51CC581CE10D}" type="datetimeFigureOut">
              <a:rPr lang="en-IN" smtClean="0"/>
              <a:t>29-02-2024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DF0EA40-FD27-469A-A99F-F71D60F5714D}" type="slidenum">
              <a:rPr lang="en-IN" smtClean="0"/>
              <a:t>‹#›</a:t>
            </a:fld>
            <a:endParaRPr lang="en-IN"/>
          </a:p>
        </p:txBody>
      </p:sp>
    </p:spTree>
    <p:extLst>
      <p:ext uri="{BB962C8B-B14F-4D97-AF65-F5344CB8AC3E}">
        <p14:creationId xmlns:p14="http://schemas.microsoft.com/office/powerpoint/2010/main" val="2666466481"/>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6C6F8-A998-6B41-B84C-259A14BDEA50}"/>
              </a:ext>
            </a:extLst>
          </p:cNvPr>
          <p:cNvSpPr>
            <a:spLocks noGrp="1"/>
          </p:cNvSpPr>
          <p:nvPr>
            <p:ph type="ctrTitle"/>
          </p:nvPr>
        </p:nvSpPr>
        <p:spPr>
          <a:xfrm>
            <a:off x="1380930" y="-335385"/>
            <a:ext cx="9277739" cy="3407326"/>
          </a:xfrm>
        </p:spPr>
        <p:txBody>
          <a:bodyPr>
            <a:normAutofit/>
          </a:bodyPr>
          <a:lstStyle/>
          <a:p>
            <a:pPr marL="476884" marR="5080" lvl="0" indent="-464820" algn="ctr">
              <a:lnSpc>
                <a:spcPct val="58333"/>
              </a:lnSpc>
            </a:pPr>
            <a:r>
              <a:rPr lang="en-US" sz="2000" dirty="0" err="1">
                <a:solidFill>
                  <a:schemeClr val="tx1">
                    <a:lumMod val="95000"/>
                    <a:lumOff val="5000"/>
                  </a:schemeClr>
                </a:solidFill>
                <a:latin typeface="Times New Roman" panose="02020603050405020304" pitchFamily="18" charset="0"/>
                <a:ea typeface="Times New Roman"/>
                <a:cs typeface="Times New Roman" panose="02020603050405020304" pitchFamily="18" charset="0"/>
                <a:sym typeface="Times New Roman"/>
              </a:rPr>
              <a:t>Bapuji</a:t>
            </a:r>
            <a:r>
              <a:rPr lang="en-US" sz="2000" dirty="0">
                <a:solidFill>
                  <a:schemeClr val="tx1">
                    <a:lumMod val="95000"/>
                    <a:lumOff val="5000"/>
                  </a:schemeClr>
                </a:solidFill>
                <a:latin typeface="Times New Roman" panose="02020603050405020304" pitchFamily="18" charset="0"/>
                <a:ea typeface="Times New Roman"/>
                <a:cs typeface="Times New Roman" panose="02020603050405020304" pitchFamily="18" charset="0"/>
                <a:sym typeface="Times New Roman"/>
              </a:rPr>
              <a:t> Educational Association ®</a:t>
            </a:r>
            <a:br>
              <a:rPr lang="en-US" sz="2000" dirty="0">
                <a:solidFill>
                  <a:schemeClr val="tx1">
                    <a:lumMod val="95000"/>
                    <a:lumOff val="5000"/>
                  </a:schemeClr>
                </a:solidFill>
                <a:latin typeface="Times New Roman" panose="02020603050405020304" pitchFamily="18" charset="0"/>
                <a:cs typeface="Times New Roman" panose="02020603050405020304" pitchFamily="18" charset="0"/>
              </a:rPr>
            </a:br>
            <a:br>
              <a:rPr lang="en-US" sz="2400" dirty="0">
                <a:solidFill>
                  <a:schemeClr val="tx1">
                    <a:lumMod val="95000"/>
                    <a:lumOff val="5000"/>
                  </a:schemeClr>
                </a:solidFill>
                <a:latin typeface="Times New Roman" panose="02020603050405020304" pitchFamily="18" charset="0"/>
                <a:ea typeface="Times New Roman"/>
                <a:cs typeface="Times New Roman" panose="02020603050405020304" pitchFamily="18" charset="0"/>
                <a:sym typeface="Times New Roman"/>
              </a:rPr>
            </a:br>
            <a:r>
              <a:rPr lang="en-US" sz="2400" dirty="0">
                <a:solidFill>
                  <a:schemeClr val="tx1">
                    <a:lumMod val="95000"/>
                    <a:lumOff val="5000"/>
                  </a:schemeClr>
                </a:solidFill>
                <a:latin typeface="Times New Roman" panose="02020603050405020304" pitchFamily="18" charset="0"/>
                <a:ea typeface="Times New Roman"/>
                <a:cs typeface="Times New Roman" panose="02020603050405020304" pitchFamily="18" charset="0"/>
                <a:sym typeface="Times New Roman"/>
              </a:rPr>
              <a:t>BAPUJI INSTITUTE OF ENGINEERING AND</a:t>
            </a:r>
            <a:br>
              <a:rPr lang="en-US" sz="2400" dirty="0">
                <a:solidFill>
                  <a:schemeClr val="tx1">
                    <a:lumMod val="95000"/>
                    <a:lumOff val="5000"/>
                  </a:schemeClr>
                </a:solidFill>
                <a:latin typeface="Times New Roman" panose="02020603050405020304" pitchFamily="18" charset="0"/>
                <a:ea typeface="Times New Roman"/>
                <a:cs typeface="Times New Roman" panose="02020603050405020304" pitchFamily="18" charset="0"/>
                <a:sym typeface="Times New Roman"/>
              </a:rPr>
            </a:br>
            <a:br>
              <a:rPr lang="en-US" sz="2400" dirty="0">
                <a:solidFill>
                  <a:schemeClr val="tx1">
                    <a:lumMod val="95000"/>
                    <a:lumOff val="5000"/>
                  </a:schemeClr>
                </a:solidFill>
                <a:latin typeface="Times New Roman" panose="02020603050405020304" pitchFamily="18" charset="0"/>
                <a:ea typeface="Times New Roman"/>
                <a:cs typeface="Times New Roman" panose="02020603050405020304" pitchFamily="18" charset="0"/>
                <a:sym typeface="Times New Roman"/>
              </a:rPr>
            </a:br>
            <a:r>
              <a:rPr lang="en-US" sz="2400" dirty="0">
                <a:solidFill>
                  <a:schemeClr val="tx1">
                    <a:lumMod val="95000"/>
                    <a:lumOff val="5000"/>
                  </a:schemeClr>
                </a:solidFill>
                <a:latin typeface="Times New Roman" panose="02020603050405020304" pitchFamily="18" charset="0"/>
                <a:ea typeface="Times New Roman"/>
                <a:cs typeface="Times New Roman" panose="02020603050405020304" pitchFamily="18" charset="0"/>
                <a:sym typeface="Times New Roman"/>
              </a:rPr>
              <a:t> TECHNOLOGY  DAVANGERE, KARNATAKA-577004</a:t>
            </a:r>
            <a:br>
              <a:rPr lang="en-US" sz="2400" dirty="0">
                <a:solidFill>
                  <a:schemeClr val="tx1">
                    <a:lumMod val="95000"/>
                    <a:lumOff val="5000"/>
                  </a:schemeClr>
                </a:solidFill>
                <a:latin typeface="Times New Roman" panose="02020603050405020304" pitchFamily="18" charset="0"/>
                <a:ea typeface="Times New Roman"/>
                <a:cs typeface="Times New Roman" panose="02020603050405020304" pitchFamily="18" charset="0"/>
                <a:sym typeface="Times New Roman"/>
              </a:rPr>
            </a:br>
            <a:br>
              <a:rPr lang="en-US" sz="2400" dirty="0">
                <a:solidFill>
                  <a:schemeClr val="tx1">
                    <a:lumMod val="95000"/>
                    <a:lumOff val="5000"/>
                  </a:schemeClr>
                </a:solidFill>
                <a:latin typeface="Times New Roman" panose="02020603050405020304" pitchFamily="18" charset="0"/>
                <a:ea typeface="Times New Roman"/>
                <a:cs typeface="Times New Roman" panose="02020603050405020304" pitchFamily="18" charset="0"/>
                <a:sym typeface="Times New Roman"/>
              </a:rPr>
            </a:br>
            <a:r>
              <a:rPr lang="en-US" sz="2400" b="1" dirty="0">
                <a:solidFill>
                  <a:schemeClr val="tx1">
                    <a:lumMod val="95000"/>
                    <a:lumOff val="5000"/>
                  </a:schemeClr>
                </a:solidFill>
                <a:latin typeface="Times New Roman" panose="02020603050405020304" pitchFamily="18" charset="0"/>
                <a:ea typeface="Times New Roman"/>
                <a:cs typeface="Times New Roman" panose="02020603050405020304" pitchFamily="18" charset="0"/>
                <a:sym typeface="Times New Roman"/>
              </a:rPr>
              <a:t>DEPARTMENT OF </a:t>
            </a:r>
            <a:br>
              <a:rPr lang="en-US" sz="2400" b="1" dirty="0">
                <a:solidFill>
                  <a:schemeClr val="tx1">
                    <a:lumMod val="95000"/>
                    <a:lumOff val="5000"/>
                  </a:schemeClr>
                </a:solidFill>
                <a:latin typeface="Times New Roman" panose="02020603050405020304" pitchFamily="18" charset="0"/>
                <a:ea typeface="Times New Roman"/>
                <a:cs typeface="Times New Roman" panose="02020603050405020304" pitchFamily="18" charset="0"/>
                <a:sym typeface="Times New Roman"/>
              </a:rPr>
            </a:br>
            <a:br>
              <a:rPr lang="en-US" sz="2400" dirty="0">
                <a:solidFill>
                  <a:schemeClr val="tx1">
                    <a:lumMod val="95000"/>
                    <a:lumOff val="5000"/>
                  </a:schemeClr>
                </a:solidFill>
                <a:latin typeface="Times New Roman" panose="02020603050405020304" pitchFamily="18" charset="0"/>
                <a:cs typeface="Times New Roman" panose="02020603050405020304" pitchFamily="18" charset="0"/>
              </a:rPr>
            </a:b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sym typeface="Times New Roman"/>
              </a:rPr>
              <a:t>COMPUTER SCIENCE AND ENGINEERING</a:t>
            </a:r>
            <a:br>
              <a:rPr lang="en-US" sz="2400" b="1" dirty="0">
                <a:solidFill>
                  <a:schemeClr val="tx1">
                    <a:lumMod val="95000"/>
                    <a:lumOff val="5000"/>
                  </a:schemeClr>
                </a:solidFill>
                <a:latin typeface="Times New Roman" panose="02020603050405020304" pitchFamily="18" charset="0"/>
                <a:cs typeface="Times New Roman" panose="02020603050405020304" pitchFamily="18" charset="0"/>
                <a:sym typeface="Times New Roman"/>
              </a:rPr>
            </a:br>
            <a:br>
              <a:rPr lang="en-US" sz="2400" b="1" dirty="0">
                <a:solidFill>
                  <a:schemeClr val="tx1">
                    <a:lumMod val="95000"/>
                    <a:lumOff val="5000"/>
                  </a:schemeClr>
                </a:solidFill>
                <a:latin typeface="Times New Roman" panose="02020603050405020304" pitchFamily="18" charset="0"/>
                <a:cs typeface="Times New Roman" panose="02020603050405020304" pitchFamily="18" charset="0"/>
                <a:sym typeface="Times New Roman"/>
              </a:rPr>
            </a:br>
            <a:br>
              <a:rPr lang="en-US" sz="2400" b="1" dirty="0">
                <a:solidFill>
                  <a:schemeClr val="tx1">
                    <a:lumMod val="95000"/>
                    <a:lumOff val="5000"/>
                  </a:schemeClr>
                </a:solidFill>
                <a:latin typeface="Times New Roman" panose="02020603050405020304" pitchFamily="18" charset="0"/>
                <a:cs typeface="Times New Roman" panose="02020603050405020304" pitchFamily="18" charset="0"/>
                <a:sym typeface="Times New Roman"/>
              </a:rPr>
            </a:br>
            <a:br>
              <a:rPr lang="en-US" sz="2400" b="1" dirty="0">
                <a:solidFill>
                  <a:schemeClr val="tx1">
                    <a:lumMod val="95000"/>
                    <a:lumOff val="5000"/>
                  </a:schemeClr>
                </a:solidFill>
                <a:latin typeface="Times New Roman" panose="02020603050405020304" pitchFamily="18" charset="0"/>
                <a:cs typeface="Times New Roman" panose="02020603050405020304" pitchFamily="18" charset="0"/>
                <a:sym typeface="Times New Roman"/>
              </a:rPr>
            </a:br>
            <a:endParaRPr lang="en-IN" sz="2400" dirty="0"/>
          </a:p>
        </p:txBody>
      </p:sp>
      <p:sp>
        <p:nvSpPr>
          <p:cNvPr id="3" name="Subtitle 2">
            <a:extLst>
              <a:ext uri="{FF2B5EF4-FFF2-40B4-BE49-F238E27FC236}">
                <a16:creationId xmlns:a16="http://schemas.microsoft.com/office/drawing/2014/main" id="{5D4CF106-2FAB-0249-C166-69A49DF3F1D8}"/>
              </a:ext>
            </a:extLst>
          </p:cNvPr>
          <p:cNvSpPr>
            <a:spLocks noGrp="1"/>
          </p:cNvSpPr>
          <p:nvPr>
            <p:ph type="subTitle" idx="1"/>
          </p:nvPr>
        </p:nvSpPr>
        <p:spPr>
          <a:xfrm>
            <a:off x="0" y="3941360"/>
            <a:ext cx="12792268" cy="3022697"/>
          </a:xfrm>
        </p:spPr>
        <p:txBody>
          <a:bodyPr>
            <a:normAutofit fontScale="85000" lnSpcReduction="20000"/>
          </a:bodyPr>
          <a:lstStyle/>
          <a:p>
            <a:endParaRPr lang="en-IN" sz="4000" dirty="0"/>
          </a:p>
          <a:p>
            <a:pPr marL="405765" marR="732155" indent="-6350" algn="ctr">
              <a:lnSpc>
                <a:spcPts val="1260"/>
              </a:lnSpc>
              <a:spcBef>
                <a:spcPts val="1200"/>
              </a:spcBef>
              <a:spcAft>
                <a:spcPts val="555"/>
              </a:spcAft>
              <a:tabLst>
                <a:tab pos="4264025" algn="l"/>
              </a:tabLst>
            </a:pPr>
            <a:r>
              <a:rPr lang="en-US" sz="2300" b="1" kern="100" dirty="0">
                <a:solidFill>
                  <a:srgbClr val="000000"/>
                </a:solidFill>
                <a:effectLst/>
                <a:latin typeface="Times New Roman" panose="02020603050405020304" pitchFamily="18" charset="0"/>
                <a:ea typeface="Times New Roman" panose="02020603050405020304" pitchFamily="18" charset="0"/>
              </a:rPr>
              <a:t>                                                                                                                          Team Members:                          </a:t>
            </a:r>
          </a:p>
          <a:p>
            <a:pPr marL="405765" marR="732155" indent="-6350" algn="r">
              <a:lnSpc>
                <a:spcPts val="1260"/>
              </a:lnSpc>
              <a:spcBef>
                <a:spcPts val="1200"/>
              </a:spcBef>
              <a:spcAft>
                <a:spcPts val="555"/>
              </a:spcAft>
              <a:tabLst>
                <a:tab pos="4264025" algn="l"/>
              </a:tabLst>
            </a:pPr>
            <a:r>
              <a:rPr lang="en-US" sz="2300" kern="100" dirty="0">
                <a:solidFill>
                  <a:srgbClr val="000000"/>
                </a:solidFill>
                <a:effectLst/>
                <a:latin typeface="Times New Roman" panose="02020603050405020304" pitchFamily="18" charset="0"/>
                <a:ea typeface="Times New Roman" panose="02020603050405020304" pitchFamily="18" charset="0"/>
              </a:rPr>
              <a:t>                        Amrutha M </a:t>
            </a:r>
            <a:r>
              <a:rPr lang="en-US" sz="2300" kern="100" dirty="0">
                <a:solidFill>
                  <a:srgbClr val="000000"/>
                </a:solidFill>
                <a:latin typeface="Times New Roman" panose="02020603050405020304" pitchFamily="18" charset="0"/>
                <a:ea typeface="Times New Roman" panose="02020603050405020304" pitchFamily="18" charset="0"/>
              </a:rPr>
              <a:t>B</a:t>
            </a:r>
            <a:r>
              <a:rPr lang="en-US" sz="2300" kern="100" dirty="0">
                <a:solidFill>
                  <a:srgbClr val="000000"/>
                </a:solidFill>
                <a:effectLst/>
                <a:latin typeface="Times New Roman" panose="02020603050405020304" pitchFamily="18" charset="0"/>
                <a:ea typeface="Times New Roman" panose="02020603050405020304" pitchFamily="18" charset="0"/>
              </a:rPr>
              <a:t>anakar  	</a:t>
            </a:r>
            <a:r>
              <a:rPr lang="en-US" sz="2300" kern="100" spc="-10" dirty="0">
                <a:solidFill>
                  <a:srgbClr val="000000"/>
                </a:solidFill>
                <a:effectLst/>
                <a:latin typeface="Times New Roman" panose="02020603050405020304" pitchFamily="18" charset="0"/>
                <a:ea typeface="Times New Roman" panose="02020603050405020304" pitchFamily="18" charset="0"/>
              </a:rPr>
              <a:t>4BD21CS010</a:t>
            </a:r>
            <a:endParaRPr lang="en-IN" sz="2300" kern="100" dirty="0">
              <a:solidFill>
                <a:srgbClr val="000000"/>
              </a:solidFill>
              <a:effectLst/>
              <a:latin typeface="Times New Roman" panose="02020603050405020304" pitchFamily="18" charset="0"/>
              <a:ea typeface="Times New Roman" panose="02020603050405020304" pitchFamily="18" charset="0"/>
            </a:endParaRPr>
          </a:p>
          <a:p>
            <a:pPr marL="405765" marR="732155" indent="-6350" algn="r">
              <a:lnSpc>
                <a:spcPts val="1260"/>
              </a:lnSpc>
              <a:spcAft>
                <a:spcPts val="555"/>
              </a:spcAft>
              <a:tabLst>
                <a:tab pos="4268470" algn="l"/>
              </a:tabLst>
            </a:pPr>
            <a:r>
              <a:rPr lang="en-US" sz="2300" kern="100" dirty="0">
                <a:solidFill>
                  <a:srgbClr val="000000"/>
                </a:solidFill>
                <a:effectLst/>
                <a:latin typeface="Times New Roman" panose="02020603050405020304" pitchFamily="18" charset="0"/>
                <a:ea typeface="Times New Roman" panose="02020603050405020304" pitchFamily="18" charset="0"/>
              </a:rPr>
              <a:t>                                                                                      </a:t>
            </a:r>
            <a:r>
              <a:rPr lang="en-US" sz="2300" kern="100" dirty="0" err="1">
                <a:solidFill>
                  <a:srgbClr val="000000"/>
                </a:solidFill>
                <a:effectLst/>
                <a:latin typeface="Times New Roman" panose="02020603050405020304" pitchFamily="18" charset="0"/>
                <a:ea typeface="Times New Roman" panose="02020603050405020304" pitchFamily="18" charset="0"/>
              </a:rPr>
              <a:t>Abdulkhadar</a:t>
            </a:r>
            <a:r>
              <a:rPr lang="en-US" sz="2300" kern="100" dirty="0">
                <a:solidFill>
                  <a:srgbClr val="000000"/>
                </a:solidFill>
                <a:effectLst/>
                <a:latin typeface="Times New Roman" panose="02020603050405020304" pitchFamily="18" charset="0"/>
                <a:ea typeface="Times New Roman" panose="02020603050405020304" pitchFamily="18" charset="0"/>
              </a:rPr>
              <a:t> 	              </a:t>
            </a:r>
            <a:r>
              <a:rPr lang="en-US" sz="2300" kern="100" spc="-10" dirty="0">
                <a:solidFill>
                  <a:srgbClr val="000000"/>
                </a:solidFill>
                <a:effectLst/>
                <a:latin typeface="Times New Roman" panose="02020603050405020304" pitchFamily="18" charset="0"/>
                <a:ea typeface="Times New Roman" panose="02020603050405020304" pitchFamily="18" charset="0"/>
              </a:rPr>
              <a:t>4BD22CS400</a:t>
            </a:r>
            <a:endParaRPr lang="en-IN" sz="2300" kern="100" dirty="0">
              <a:solidFill>
                <a:srgbClr val="000000"/>
              </a:solidFill>
              <a:effectLst/>
              <a:latin typeface="Times New Roman" panose="02020603050405020304" pitchFamily="18" charset="0"/>
              <a:ea typeface="Times New Roman" panose="02020603050405020304" pitchFamily="18" charset="0"/>
            </a:endParaRPr>
          </a:p>
          <a:p>
            <a:pPr marL="405765" marR="732155" indent="-6350" algn="r">
              <a:lnSpc>
                <a:spcPts val="1260"/>
              </a:lnSpc>
              <a:spcBef>
                <a:spcPts val="5"/>
              </a:spcBef>
              <a:spcAft>
                <a:spcPts val="555"/>
              </a:spcAft>
              <a:tabLst>
                <a:tab pos="4268470" algn="l"/>
              </a:tabLst>
            </a:pPr>
            <a:r>
              <a:rPr lang="en-US" sz="2300" kern="100" dirty="0">
                <a:solidFill>
                  <a:srgbClr val="000000"/>
                </a:solidFill>
                <a:effectLst/>
                <a:latin typeface="Times New Roman" panose="02020603050405020304" pitchFamily="18" charset="0"/>
                <a:ea typeface="Times New Roman" panose="02020603050405020304" pitchFamily="18" charset="0"/>
              </a:rPr>
              <a:t>                                                   </a:t>
            </a:r>
            <a:r>
              <a:rPr lang="en-US" sz="2300" kern="100" dirty="0">
                <a:solidFill>
                  <a:srgbClr val="000000"/>
                </a:solidFill>
                <a:latin typeface="Times New Roman" panose="02020603050405020304" pitchFamily="18" charset="0"/>
                <a:ea typeface="Times New Roman" panose="02020603050405020304" pitchFamily="18" charset="0"/>
              </a:rPr>
              <a:t>K</a:t>
            </a:r>
            <a:r>
              <a:rPr lang="en-US" sz="2300" kern="100" dirty="0">
                <a:solidFill>
                  <a:srgbClr val="000000"/>
                </a:solidFill>
                <a:effectLst/>
                <a:latin typeface="Times New Roman" panose="02020603050405020304" pitchFamily="18" charset="0"/>
                <a:ea typeface="Times New Roman" panose="02020603050405020304" pitchFamily="18" charset="0"/>
              </a:rPr>
              <a:t>artik R                       </a:t>
            </a:r>
            <a:r>
              <a:rPr lang="en-US" sz="2300" kern="100" spc="-10" dirty="0">
                <a:solidFill>
                  <a:srgbClr val="000000"/>
                </a:solidFill>
                <a:effectLst/>
                <a:latin typeface="Times New Roman" panose="02020603050405020304" pitchFamily="18" charset="0"/>
                <a:ea typeface="Times New Roman" panose="02020603050405020304" pitchFamily="18" charset="0"/>
              </a:rPr>
              <a:t>4BD22CS408</a:t>
            </a:r>
          </a:p>
          <a:p>
            <a:pPr marL="405765" marR="732155" indent="-6350" algn="r">
              <a:lnSpc>
                <a:spcPts val="1260"/>
              </a:lnSpc>
              <a:spcAft>
                <a:spcPts val="555"/>
              </a:spcAft>
              <a:tabLst>
                <a:tab pos="4268470" algn="l"/>
              </a:tabLst>
            </a:pPr>
            <a:r>
              <a:rPr lang="en-US" sz="2300" kern="100" dirty="0">
                <a:solidFill>
                  <a:srgbClr val="000000"/>
                </a:solidFill>
                <a:effectLst/>
                <a:latin typeface="Times New Roman" panose="02020603050405020304" pitchFamily="18" charset="0"/>
                <a:ea typeface="Times New Roman" panose="02020603050405020304" pitchFamily="18" charset="0"/>
              </a:rPr>
              <a:t>    </a:t>
            </a:r>
            <a:r>
              <a:rPr lang="en-US" sz="2300" kern="100" dirty="0" err="1">
                <a:solidFill>
                  <a:srgbClr val="000000"/>
                </a:solidFill>
                <a:effectLst/>
                <a:latin typeface="Times New Roman" panose="02020603050405020304" pitchFamily="18" charset="0"/>
                <a:ea typeface="Times New Roman" panose="02020603050405020304" pitchFamily="18" charset="0"/>
              </a:rPr>
              <a:t>Varshitha</a:t>
            </a:r>
            <a:r>
              <a:rPr lang="en-US" sz="2300" kern="100" dirty="0">
                <a:solidFill>
                  <a:srgbClr val="000000"/>
                </a:solidFill>
                <a:effectLst/>
                <a:latin typeface="Times New Roman" panose="02020603050405020304" pitchFamily="18" charset="0"/>
                <a:ea typeface="Times New Roman" panose="02020603050405020304" pitchFamily="18" charset="0"/>
              </a:rPr>
              <a:t>                      4BD21CS174 </a:t>
            </a:r>
          </a:p>
          <a:p>
            <a:pPr marL="405765" marR="732155" indent="-6350" algn="r">
              <a:lnSpc>
                <a:spcPts val="1260"/>
              </a:lnSpc>
              <a:spcAft>
                <a:spcPts val="555"/>
              </a:spcAft>
              <a:tabLst>
                <a:tab pos="4268470" algn="l"/>
              </a:tabLst>
            </a:pPr>
            <a:r>
              <a:rPr lang="en-US" sz="2300" kern="100" dirty="0">
                <a:solidFill>
                  <a:srgbClr val="000000"/>
                </a:solidFill>
                <a:effectLst/>
                <a:latin typeface="Times New Roman" panose="02020603050405020304" pitchFamily="18" charset="0"/>
                <a:ea typeface="Times New Roman" panose="02020603050405020304" pitchFamily="18" charset="0"/>
              </a:rPr>
              <a:t>	</a:t>
            </a:r>
            <a:r>
              <a:rPr lang="en-US" sz="2300" kern="100" dirty="0" err="1">
                <a:solidFill>
                  <a:srgbClr val="000000"/>
                </a:solidFill>
                <a:effectLst/>
                <a:latin typeface="Times New Roman" panose="02020603050405020304" pitchFamily="18" charset="0"/>
                <a:ea typeface="Times New Roman" panose="02020603050405020304" pitchFamily="18" charset="0"/>
              </a:rPr>
              <a:t>Vijetha</a:t>
            </a:r>
            <a:r>
              <a:rPr lang="en-US" sz="2300" kern="100" dirty="0">
                <a:solidFill>
                  <a:srgbClr val="000000"/>
                </a:solidFill>
                <a:effectLst/>
                <a:latin typeface="Times New Roman" panose="02020603050405020304" pitchFamily="18" charset="0"/>
                <a:ea typeface="Times New Roman" panose="02020603050405020304" pitchFamily="18" charset="0"/>
              </a:rPr>
              <a:t> N                      4BD21CS177</a:t>
            </a:r>
          </a:p>
          <a:p>
            <a:pPr marL="405765" marR="732155" indent="-6350" algn="r">
              <a:lnSpc>
                <a:spcPts val="1260"/>
              </a:lnSpc>
              <a:spcAft>
                <a:spcPts val="555"/>
              </a:spcAft>
              <a:tabLst>
                <a:tab pos="4268470" algn="l"/>
              </a:tabLst>
            </a:pPr>
            <a:r>
              <a:rPr lang="en-US" sz="2300" b="1" kern="100" dirty="0">
                <a:solidFill>
                  <a:srgbClr val="000000"/>
                </a:solidFill>
                <a:effectLst/>
                <a:latin typeface="Times New Roman" panose="02020603050405020304" pitchFamily="18" charset="0"/>
                <a:ea typeface="Times New Roman" panose="02020603050405020304" pitchFamily="18" charset="0"/>
              </a:rPr>
              <a:t>	</a:t>
            </a:r>
            <a:endParaRPr lang="en-IN" sz="2300" kern="100" dirty="0">
              <a:solidFill>
                <a:srgbClr val="000000"/>
              </a:solidFill>
              <a:effectLst/>
              <a:latin typeface="Times New Roman" panose="02020603050405020304" pitchFamily="18" charset="0"/>
              <a:ea typeface="Times New Roman" panose="02020603050405020304" pitchFamily="18" charset="0"/>
            </a:endParaRPr>
          </a:p>
          <a:p>
            <a:pPr algn="r"/>
            <a:endParaRPr lang="en-IN" dirty="0"/>
          </a:p>
          <a:p>
            <a:endParaRPr lang="en-IN" sz="4000" dirty="0"/>
          </a:p>
        </p:txBody>
      </p:sp>
      <p:sp>
        <p:nvSpPr>
          <p:cNvPr id="5" name="Google Shape;91;p13">
            <a:extLst>
              <a:ext uri="{FF2B5EF4-FFF2-40B4-BE49-F238E27FC236}">
                <a16:creationId xmlns:a16="http://schemas.microsoft.com/office/drawing/2014/main" id="{29A3E162-DA04-3A75-7960-4684ACA7B00B}"/>
              </a:ext>
            </a:extLst>
          </p:cNvPr>
          <p:cNvSpPr/>
          <p:nvPr/>
        </p:nvSpPr>
        <p:spPr>
          <a:xfrm>
            <a:off x="5490960" y="2203866"/>
            <a:ext cx="1210077" cy="122730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rtl="0">
              <a:spcBef>
                <a:spcPts val="0"/>
              </a:spcBef>
              <a:spcAft>
                <a:spcPts val="0"/>
              </a:spcAft>
              <a:buNone/>
            </a:pPr>
            <a:endParaRPr sz="1800" dirty="0">
              <a:solidFill>
                <a:schemeClr val="dk1"/>
              </a:solidFill>
              <a:latin typeface="Times New Roman"/>
              <a:ea typeface="Times New Roman"/>
              <a:cs typeface="Times New Roman"/>
              <a:sym typeface="Times New Roman"/>
            </a:endParaRPr>
          </a:p>
        </p:txBody>
      </p:sp>
      <p:sp>
        <p:nvSpPr>
          <p:cNvPr id="7" name="TextBox 6">
            <a:extLst>
              <a:ext uri="{FF2B5EF4-FFF2-40B4-BE49-F238E27FC236}">
                <a16:creationId xmlns:a16="http://schemas.microsoft.com/office/drawing/2014/main" id="{5B2D4944-765A-B37B-E0FC-87D2B10020B2}"/>
              </a:ext>
            </a:extLst>
          </p:cNvPr>
          <p:cNvSpPr txBox="1"/>
          <p:nvPr/>
        </p:nvSpPr>
        <p:spPr>
          <a:xfrm>
            <a:off x="0" y="3941360"/>
            <a:ext cx="6701038" cy="4939814"/>
          </a:xfrm>
          <a:prstGeom prst="rect">
            <a:avLst/>
          </a:prstGeom>
          <a:noFill/>
        </p:spPr>
        <p:txBody>
          <a:bodyPr wrap="square">
            <a:spAutoFit/>
          </a:bodyPr>
          <a:lstStyle/>
          <a:p>
            <a:endParaRPr lang="en-US" sz="2100" kern="100" dirty="0">
              <a:solidFill>
                <a:srgbClr val="000000"/>
              </a:solidFill>
              <a:effectLst/>
              <a:latin typeface="Times New Roman" panose="02020603050405020304" pitchFamily="18" charset="0"/>
              <a:ea typeface="Times New Roman" panose="02020603050405020304" pitchFamily="18" charset="0"/>
            </a:endParaRPr>
          </a:p>
          <a:p>
            <a:r>
              <a:rPr lang="en-US" sz="2100" kern="100" dirty="0">
                <a:solidFill>
                  <a:srgbClr val="000000"/>
                </a:solidFill>
                <a:latin typeface="Times New Roman" panose="02020603050405020304" pitchFamily="18" charset="0"/>
                <a:ea typeface="Times New Roman" panose="02020603050405020304" pitchFamily="18" charset="0"/>
              </a:rPr>
              <a:t>   </a:t>
            </a:r>
            <a:r>
              <a:rPr lang="en-US" sz="2100" b="1" kern="100" dirty="0">
                <a:solidFill>
                  <a:srgbClr val="000000"/>
                </a:solidFill>
                <a:latin typeface="Times New Roman" panose="02020603050405020304" pitchFamily="18" charset="0"/>
                <a:ea typeface="Times New Roman" panose="02020603050405020304" pitchFamily="18" charset="0"/>
              </a:rPr>
              <a:t>Inter/</a:t>
            </a:r>
            <a:r>
              <a:rPr lang="en-US" sz="2100" b="1" kern="100" dirty="0">
                <a:solidFill>
                  <a:srgbClr val="000000"/>
                </a:solidFill>
                <a:effectLst/>
                <a:latin typeface="Times New Roman" panose="02020603050405020304" pitchFamily="18" charset="0"/>
                <a:ea typeface="Times New Roman" panose="02020603050405020304" pitchFamily="18" charset="0"/>
              </a:rPr>
              <a:t>Intra-</a:t>
            </a:r>
            <a:r>
              <a:rPr lang="en-US" sz="2100" b="1" kern="100" dirty="0" err="1">
                <a:solidFill>
                  <a:srgbClr val="000000"/>
                </a:solidFill>
                <a:latin typeface="Times New Roman" panose="02020603050405020304" pitchFamily="18" charset="0"/>
                <a:ea typeface="Times New Roman" panose="02020603050405020304" pitchFamily="18" charset="0"/>
              </a:rPr>
              <a:t>I</a:t>
            </a:r>
            <a:r>
              <a:rPr lang="en-US" sz="2100" b="1" kern="100" dirty="0" err="1">
                <a:solidFill>
                  <a:srgbClr val="000000"/>
                </a:solidFill>
                <a:effectLst/>
                <a:latin typeface="Times New Roman" panose="02020603050405020304" pitchFamily="18" charset="0"/>
                <a:ea typeface="Times New Roman" panose="02020603050405020304" pitchFamily="18" charset="0"/>
              </a:rPr>
              <a:t>nstituional</a:t>
            </a:r>
            <a:r>
              <a:rPr lang="en-US" sz="2100" b="1" kern="100" dirty="0">
                <a:solidFill>
                  <a:srgbClr val="000000"/>
                </a:solidFill>
                <a:effectLst/>
                <a:latin typeface="Times New Roman" panose="02020603050405020304" pitchFamily="18" charset="0"/>
                <a:ea typeface="Times New Roman" panose="02020603050405020304" pitchFamily="18" charset="0"/>
              </a:rPr>
              <a:t> </a:t>
            </a:r>
          </a:p>
          <a:p>
            <a:r>
              <a:rPr lang="en-US" sz="2100" b="1" kern="100" dirty="0">
                <a:solidFill>
                  <a:srgbClr val="000000"/>
                </a:solidFill>
                <a:latin typeface="Times New Roman" panose="02020603050405020304" pitchFamily="18" charset="0"/>
                <a:ea typeface="Times New Roman" panose="02020603050405020304" pitchFamily="18" charset="0"/>
              </a:rPr>
              <a:t>   Internship  </a:t>
            </a:r>
            <a:r>
              <a:rPr lang="en-US" sz="2100" b="1" kern="100" dirty="0" err="1">
                <a:solidFill>
                  <a:srgbClr val="000000"/>
                </a:solidFill>
                <a:effectLst/>
                <a:latin typeface="Times New Roman" panose="02020603050405020304" pitchFamily="18" charset="0"/>
                <a:ea typeface="Times New Roman" panose="02020603050405020304" pitchFamily="18" charset="0"/>
              </a:rPr>
              <a:t>co-ordinators</a:t>
            </a:r>
            <a:r>
              <a:rPr lang="en-US" sz="2100" b="1" kern="100" dirty="0">
                <a:solidFill>
                  <a:srgbClr val="000000"/>
                </a:solidFill>
                <a:effectLst/>
                <a:latin typeface="Times New Roman" panose="02020603050405020304" pitchFamily="18" charset="0"/>
                <a:ea typeface="Times New Roman" panose="02020603050405020304" pitchFamily="18" charset="0"/>
              </a:rPr>
              <a:t>:</a:t>
            </a:r>
          </a:p>
          <a:p>
            <a:endParaRPr lang="en-US" sz="2100" kern="100" dirty="0">
              <a:solidFill>
                <a:srgbClr val="000000"/>
              </a:solidFill>
              <a:effectLst/>
              <a:latin typeface="Times New Roman" panose="02020603050405020304" pitchFamily="18" charset="0"/>
              <a:ea typeface="Times New Roman" panose="02020603050405020304" pitchFamily="18" charset="0"/>
            </a:endParaRPr>
          </a:p>
          <a:p>
            <a:r>
              <a:rPr lang="en-US" sz="2100" kern="100" dirty="0">
                <a:solidFill>
                  <a:srgbClr val="000000"/>
                </a:solidFill>
                <a:effectLst/>
                <a:latin typeface="Times New Roman" panose="02020603050405020304" pitchFamily="18" charset="0"/>
                <a:ea typeface="Times New Roman" panose="02020603050405020304" pitchFamily="18" charset="0"/>
              </a:rPr>
              <a:t>   Prof </a:t>
            </a:r>
            <a:r>
              <a:rPr lang="en-US" sz="2100" kern="100" dirty="0" err="1">
                <a:solidFill>
                  <a:srgbClr val="000000"/>
                </a:solidFill>
                <a:effectLst/>
                <a:latin typeface="Times New Roman" panose="02020603050405020304" pitchFamily="18" charset="0"/>
                <a:ea typeface="Times New Roman" panose="02020603050405020304" pitchFamily="18" charset="0"/>
              </a:rPr>
              <a:t>Gangadharappa</a:t>
            </a:r>
            <a:r>
              <a:rPr lang="en-US" sz="2100" kern="100" dirty="0">
                <a:solidFill>
                  <a:srgbClr val="000000"/>
                </a:solidFill>
                <a:effectLst/>
                <a:latin typeface="Times New Roman" panose="02020603050405020304" pitchFamily="18" charset="0"/>
                <a:ea typeface="Times New Roman" panose="02020603050405020304" pitchFamily="18" charset="0"/>
              </a:rPr>
              <a:t> S</a:t>
            </a:r>
          </a:p>
          <a:p>
            <a:r>
              <a:rPr lang="en-US" sz="2100" kern="100" dirty="0">
                <a:solidFill>
                  <a:srgbClr val="000000"/>
                </a:solidFill>
                <a:latin typeface="Times New Roman" panose="02020603050405020304" pitchFamily="18" charset="0"/>
                <a:ea typeface="Times New Roman" panose="02020603050405020304" pitchFamily="18" charset="0"/>
              </a:rPr>
              <a:t>   Associate Professor</a:t>
            </a:r>
          </a:p>
          <a:p>
            <a:endParaRPr lang="en-US" sz="2100" kern="100" dirty="0">
              <a:solidFill>
                <a:srgbClr val="000000"/>
              </a:solidFill>
              <a:effectLst/>
              <a:latin typeface="Times New Roman" panose="02020603050405020304" pitchFamily="18" charset="0"/>
              <a:ea typeface="Times New Roman" panose="02020603050405020304" pitchFamily="18" charset="0"/>
            </a:endParaRPr>
          </a:p>
          <a:p>
            <a:r>
              <a:rPr lang="en-US" sz="2100" kern="100" dirty="0">
                <a:solidFill>
                  <a:srgbClr val="000000"/>
                </a:solidFill>
                <a:latin typeface="Times New Roman" panose="02020603050405020304" pitchFamily="18" charset="0"/>
                <a:ea typeface="Times New Roman" panose="02020603050405020304" pitchFamily="18" charset="0"/>
              </a:rPr>
              <a:t>   Dr. Naresh Patel KM</a:t>
            </a:r>
          </a:p>
          <a:p>
            <a:r>
              <a:rPr lang="en-US" sz="2100" kern="100" dirty="0">
                <a:solidFill>
                  <a:srgbClr val="000000"/>
                </a:solidFill>
                <a:effectLst/>
                <a:latin typeface="Times New Roman" panose="02020603050405020304" pitchFamily="18" charset="0"/>
                <a:ea typeface="Times New Roman" panose="02020603050405020304" pitchFamily="18" charset="0"/>
              </a:rPr>
              <a:t>    </a:t>
            </a:r>
            <a:r>
              <a:rPr lang="en-US" sz="2100" kern="100" dirty="0" err="1">
                <a:solidFill>
                  <a:srgbClr val="000000"/>
                </a:solidFill>
                <a:effectLst/>
                <a:latin typeface="Times New Roman" panose="02020603050405020304" pitchFamily="18" charset="0"/>
                <a:ea typeface="Times New Roman" panose="02020603050405020304" pitchFamily="18" charset="0"/>
              </a:rPr>
              <a:t>Asociate</a:t>
            </a:r>
            <a:r>
              <a:rPr lang="en-US" sz="2100" kern="100" dirty="0">
                <a:solidFill>
                  <a:srgbClr val="000000"/>
                </a:solidFill>
                <a:effectLst/>
                <a:latin typeface="Times New Roman" panose="02020603050405020304" pitchFamily="18" charset="0"/>
                <a:ea typeface="Times New Roman" panose="02020603050405020304" pitchFamily="18" charset="0"/>
              </a:rPr>
              <a:t> Professor</a:t>
            </a:r>
          </a:p>
          <a:p>
            <a:endParaRPr lang="en-US" b="1" kern="100" dirty="0">
              <a:solidFill>
                <a:srgbClr val="000000"/>
              </a:solidFill>
              <a:latin typeface="Times New Roman" panose="02020603050405020304" pitchFamily="18" charset="0"/>
            </a:endParaRPr>
          </a:p>
          <a:p>
            <a:endParaRPr lang="en-US" b="1" kern="100" dirty="0">
              <a:solidFill>
                <a:srgbClr val="000000"/>
              </a:solidFill>
              <a:latin typeface="Times New Roman" panose="02020603050405020304" pitchFamily="18" charset="0"/>
            </a:endParaRPr>
          </a:p>
          <a:p>
            <a:endParaRPr lang="en-US" b="1" kern="100" dirty="0">
              <a:solidFill>
                <a:srgbClr val="000000"/>
              </a:solidFill>
              <a:latin typeface="Times New Roman" panose="02020603050405020304" pitchFamily="18" charset="0"/>
            </a:endParaRPr>
          </a:p>
          <a:p>
            <a:endParaRPr lang="en-US" b="1" kern="100" dirty="0">
              <a:solidFill>
                <a:srgbClr val="000000"/>
              </a:solidFill>
              <a:latin typeface="Times New Roman" panose="02020603050405020304" pitchFamily="18" charset="0"/>
            </a:endParaRPr>
          </a:p>
          <a:p>
            <a:endParaRPr lang="en-US" b="1" kern="100" dirty="0">
              <a:solidFill>
                <a:srgbClr val="000000"/>
              </a:solidFill>
              <a:latin typeface="Times New Roman" panose="02020603050405020304" pitchFamily="18" charset="0"/>
            </a:endParaRPr>
          </a:p>
          <a:p>
            <a:endParaRPr lang="en-US" b="1" kern="100" dirty="0">
              <a:solidFill>
                <a:srgbClr val="000000"/>
              </a:solidFill>
              <a:latin typeface="Times New Roman" panose="02020603050405020304" pitchFamily="18" charset="0"/>
            </a:endParaRPr>
          </a:p>
          <a:p>
            <a:endParaRPr lang="en-IN" dirty="0"/>
          </a:p>
        </p:txBody>
      </p:sp>
      <p:sp>
        <p:nvSpPr>
          <p:cNvPr id="9" name="TextBox 8">
            <a:extLst>
              <a:ext uri="{FF2B5EF4-FFF2-40B4-BE49-F238E27FC236}">
                <a16:creationId xmlns:a16="http://schemas.microsoft.com/office/drawing/2014/main" id="{D7D1B94E-9911-7416-0110-56B5A0CF6891}"/>
              </a:ext>
            </a:extLst>
          </p:cNvPr>
          <p:cNvSpPr txBox="1"/>
          <p:nvPr/>
        </p:nvSpPr>
        <p:spPr>
          <a:xfrm>
            <a:off x="2897932" y="3429000"/>
            <a:ext cx="6396134" cy="877163"/>
          </a:xfrm>
          <a:prstGeom prst="rect">
            <a:avLst/>
          </a:prstGeom>
          <a:noFill/>
        </p:spPr>
        <p:txBody>
          <a:bodyPr wrap="square">
            <a:spAutoFit/>
          </a:bodyPr>
          <a:lstStyle/>
          <a:p>
            <a:pPr algn="ctr"/>
            <a:r>
              <a:rPr lang="en-IN" sz="2300" dirty="0"/>
              <a:t>Inter/Intra-Institutional Internship project on</a:t>
            </a:r>
          </a:p>
          <a:p>
            <a:pPr algn="ctr"/>
            <a:r>
              <a:rPr lang="en-IN" sz="2800" b="1" dirty="0"/>
              <a:t>BIKE RENTALS</a:t>
            </a:r>
          </a:p>
        </p:txBody>
      </p:sp>
      <p:sp>
        <p:nvSpPr>
          <p:cNvPr id="6" name="TextBox 5">
            <a:extLst>
              <a:ext uri="{FF2B5EF4-FFF2-40B4-BE49-F238E27FC236}">
                <a16:creationId xmlns:a16="http://schemas.microsoft.com/office/drawing/2014/main" id="{35782EED-54EF-493F-886C-C2824F0CDB4E}"/>
              </a:ext>
            </a:extLst>
          </p:cNvPr>
          <p:cNvSpPr txBox="1"/>
          <p:nvPr/>
        </p:nvSpPr>
        <p:spPr>
          <a:xfrm>
            <a:off x="2528599" y="4520971"/>
            <a:ext cx="6395884" cy="1708160"/>
          </a:xfrm>
          <a:prstGeom prst="rect">
            <a:avLst/>
          </a:prstGeom>
          <a:noFill/>
        </p:spPr>
        <p:txBody>
          <a:bodyPr wrap="square">
            <a:spAutoFit/>
          </a:bodyPr>
          <a:lstStyle/>
          <a:p>
            <a:pPr marL="0" lvl="0" indent="0" algn="ctr" rtl="0">
              <a:spcBef>
                <a:spcPts val="0"/>
              </a:spcBef>
              <a:spcAft>
                <a:spcPts val="0"/>
              </a:spcAft>
              <a:buNone/>
            </a:pPr>
            <a:r>
              <a:rPr lang="en-US" sz="2100" b="1" dirty="0">
                <a:latin typeface="Times New Roman"/>
                <a:ea typeface="Times New Roman"/>
                <a:cs typeface="Times New Roman"/>
                <a:sym typeface="Times New Roman"/>
              </a:rPr>
              <a:t>Head of department:</a:t>
            </a:r>
          </a:p>
          <a:p>
            <a:pPr marL="0" lvl="0" indent="0" algn="ctr" rtl="0">
              <a:spcBef>
                <a:spcPts val="0"/>
              </a:spcBef>
              <a:spcAft>
                <a:spcPts val="0"/>
              </a:spcAft>
              <a:buNone/>
            </a:pPr>
            <a:endParaRPr lang="en-US" sz="2100" b="1" dirty="0">
              <a:latin typeface="Times New Roman"/>
              <a:ea typeface="Times New Roman"/>
              <a:cs typeface="Times New Roman"/>
              <a:sym typeface="Times New Roman"/>
            </a:endParaRPr>
          </a:p>
          <a:p>
            <a:pPr marL="0" lvl="0" indent="0" algn="ctr" rtl="0">
              <a:spcBef>
                <a:spcPts val="0"/>
              </a:spcBef>
              <a:spcAft>
                <a:spcPts val="0"/>
              </a:spcAft>
              <a:buNone/>
            </a:pPr>
            <a:r>
              <a:rPr lang="en-US" sz="2100" dirty="0">
                <a:latin typeface="Times New Roman"/>
                <a:ea typeface="Times New Roman"/>
                <a:cs typeface="Times New Roman"/>
                <a:sym typeface="Times New Roman"/>
              </a:rPr>
              <a:t>Dr. Nirmala C.R</a:t>
            </a:r>
          </a:p>
          <a:p>
            <a:pPr marL="0" lvl="0" indent="0" algn="ctr" rtl="0">
              <a:spcBef>
                <a:spcPts val="0"/>
              </a:spcBef>
              <a:spcAft>
                <a:spcPts val="0"/>
              </a:spcAft>
              <a:buNone/>
            </a:pPr>
            <a:r>
              <a:rPr lang="en-US" sz="2100" dirty="0">
                <a:latin typeface="Times New Roman"/>
                <a:ea typeface="Times New Roman"/>
                <a:cs typeface="Times New Roman"/>
                <a:sym typeface="Times New Roman"/>
              </a:rPr>
              <a:t>Professor and Head,</a:t>
            </a:r>
          </a:p>
          <a:p>
            <a:pPr marL="0" lvl="0" indent="0" algn="ctr" rtl="0">
              <a:spcBef>
                <a:spcPts val="0"/>
              </a:spcBef>
              <a:spcAft>
                <a:spcPts val="0"/>
              </a:spcAft>
              <a:buNone/>
            </a:pPr>
            <a:r>
              <a:rPr lang="en-US" sz="2100" dirty="0">
                <a:latin typeface="Times New Roman"/>
                <a:ea typeface="Times New Roman"/>
                <a:cs typeface="Times New Roman"/>
                <a:sym typeface="Times New Roman"/>
              </a:rPr>
              <a:t>CSE</a:t>
            </a:r>
          </a:p>
        </p:txBody>
      </p:sp>
    </p:spTree>
    <p:extLst>
      <p:ext uri="{BB962C8B-B14F-4D97-AF65-F5344CB8AC3E}">
        <p14:creationId xmlns:p14="http://schemas.microsoft.com/office/powerpoint/2010/main" val="157302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1CFFC-A48B-0957-043E-956945B1AE9F}"/>
              </a:ext>
            </a:extLst>
          </p:cNvPr>
          <p:cNvSpPr>
            <a:spLocks noGrp="1"/>
          </p:cNvSpPr>
          <p:nvPr>
            <p:ph type="title"/>
          </p:nvPr>
        </p:nvSpPr>
        <p:spPr>
          <a:xfrm>
            <a:off x="0" y="268357"/>
            <a:ext cx="8596668" cy="1320800"/>
          </a:xfrm>
        </p:spPr>
        <p:txBody>
          <a:bodyPr/>
          <a:lstStyle/>
          <a:p>
            <a:r>
              <a:rPr lang="en-IN" dirty="0">
                <a:latin typeface="Times New Roman" panose="02020603050405020304" pitchFamily="18" charset="0"/>
                <a:cs typeface="Times New Roman" panose="02020603050405020304" pitchFamily="18" charset="0"/>
              </a:rPr>
              <a:t>SQL clauses</a:t>
            </a:r>
          </a:p>
        </p:txBody>
      </p:sp>
      <p:sp>
        <p:nvSpPr>
          <p:cNvPr id="3" name="Content Placeholder 2">
            <a:extLst>
              <a:ext uri="{FF2B5EF4-FFF2-40B4-BE49-F238E27FC236}">
                <a16:creationId xmlns:a16="http://schemas.microsoft.com/office/drawing/2014/main" id="{0638CCEA-B8D8-48EF-344D-E4161404F540}"/>
              </a:ext>
            </a:extLst>
          </p:cNvPr>
          <p:cNvSpPr>
            <a:spLocks noGrp="1"/>
          </p:cNvSpPr>
          <p:nvPr>
            <p:ph idx="1"/>
          </p:nvPr>
        </p:nvSpPr>
        <p:spPr>
          <a:xfrm>
            <a:off x="0" y="1067905"/>
            <a:ext cx="12192000" cy="6197600"/>
          </a:xfrm>
        </p:spPr>
        <p:txBody>
          <a:bodyPr>
            <a:normAutofit fontScale="25000" lnSpcReduction="20000"/>
          </a:bodyPr>
          <a:lstStyle/>
          <a:p>
            <a:pPr marL="0" indent="0" algn="just">
              <a:buNone/>
            </a:pPr>
            <a:r>
              <a:rPr lang="en-US" sz="11200" dirty="0">
                <a:solidFill>
                  <a:srgbClr val="0D0D0D"/>
                </a:solidFill>
                <a:latin typeface="Times New Roman" panose="02020603050405020304" pitchFamily="18" charset="0"/>
                <a:cs typeface="Times New Roman" panose="02020603050405020304" pitchFamily="18" charset="0"/>
              </a:rPr>
              <a:t>SQL clauses are keywords used to perform specific actions within SQL statements.</a:t>
            </a:r>
            <a:endParaRPr lang="en-IN" sz="11200" dirty="0">
              <a:latin typeface="Times New Roman" panose="02020603050405020304" pitchFamily="18" charset="0"/>
              <a:cs typeface="Times New Roman" panose="02020603050405020304" pitchFamily="18" charset="0"/>
            </a:endParaRPr>
          </a:p>
          <a:p>
            <a:pPr algn="just"/>
            <a:r>
              <a:rPr lang="en-US" sz="11200" b="1" dirty="0">
                <a:solidFill>
                  <a:srgbClr val="0D0D0D"/>
                </a:solidFill>
                <a:latin typeface="Times New Roman" panose="02020603050405020304" pitchFamily="18" charset="0"/>
                <a:cs typeface="Times New Roman" panose="02020603050405020304" pitchFamily="18" charset="0"/>
              </a:rPr>
              <a:t>Select</a:t>
            </a:r>
            <a:r>
              <a:rPr lang="en-US" sz="11200" dirty="0">
                <a:solidFill>
                  <a:srgbClr val="0D0D0D"/>
                </a:solidFill>
                <a:latin typeface="Times New Roman" panose="02020603050405020304" pitchFamily="18" charset="0"/>
                <a:cs typeface="Times New Roman" panose="02020603050405020304" pitchFamily="18" charset="0"/>
              </a:rPr>
              <a:t>: Used to specify the columns you want to retrieve data from.</a:t>
            </a:r>
            <a:endParaRPr lang="en-IN" sz="11200" dirty="0">
              <a:latin typeface="Times New Roman" panose="02020603050405020304" pitchFamily="18" charset="0"/>
              <a:cs typeface="Times New Roman" panose="02020603050405020304" pitchFamily="18" charset="0"/>
            </a:endParaRPr>
          </a:p>
          <a:p>
            <a:pPr algn="just"/>
            <a:r>
              <a:rPr lang="en-US" sz="11200" b="1" dirty="0">
                <a:solidFill>
                  <a:srgbClr val="0D0D0D"/>
                </a:solidFill>
                <a:latin typeface="Times New Roman" panose="02020603050405020304" pitchFamily="18" charset="0"/>
                <a:cs typeface="Times New Roman" panose="02020603050405020304" pitchFamily="18" charset="0"/>
              </a:rPr>
              <a:t>FROM</a:t>
            </a:r>
            <a:r>
              <a:rPr lang="en-US" sz="11200" dirty="0">
                <a:solidFill>
                  <a:srgbClr val="0D0D0D"/>
                </a:solidFill>
                <a:latin typeface="Times New Roman" panose="02020603050405020304" pitchFamily="18" charset="0"/>
                <a:cs typeface="Times New Roman" panose="02020603050405020304" pitchFamily="18" charset="0"/>
              </a:rPr>
              <a:t>: specifies the table or tables from which to retrieve data.</a:t>
            </a:r>
            <a:endParaRPr lang="en-IN" sz="11200" dirty="0">
              <a:latin typeface="Times New Roman" panose="02020603050405020304" pitchFamily="18" charset="0"/>
              <a:cs typeface="Times New Roman" panose="02020603050405020304" pitchFamily="18" charset="0"/>
            </a:endParaRPr>
          </a:p>
          <a:p>
            <a:pPr algn="just"/>
            <a:r>
              <a:rPr lang="en-US" sz="11200" b="1" dirty="0">
                <a:solidFill>
                  <a:srgbClr val="0D0D0D"/>
                </a:solidFill>
                <a:latin typeface="Times New Roman" panose="02020603050405020304" pitchFamily="18" charset="0"/>
                <a:cs typeface="Times New Roman" panose="02020603050405020304" pitchFamily="18" charset="0"/>
              </a:rPr>
              <a:t>Where</a:t>
            </a:r>
            <a:r>
              <a:rPr lang="en-US" sz="11200" dirty="0">
                <a:solidFill>
                  <a:srgbClr val="0D0D0D"/>
                </a:solidFill>
                <a:latin typeface="Times New Roman" panose="02020603050405020304" pitchFamily="18" charset="0"/>
                <a:cs typeface="Times New Roman" panose="02020603050405020304" pitchFamily="18" charset="0"/>
              </a:rPr>
              <a:t>: filters records based on specified conditions.</a:t>
            </a:r>
            <a:endParaRPr lang="en-IN" sz="11200" dirty="0">
              <a:latin typeface="Times New Roman" panose="02020603050405020304" pitchFamily="18" charset="0"/>
              <a:cs typeface="Times New Roman" panose="02020603050405020304" pitchFamily="18" charset="0"/>
            </a:endParaRPr>
          </a:p>
          <a:p>
            <a:pPr algn="just"/>
            <a:r>
              <a:rPr lang="en-US" sz="11200" b="1" dirty="0">
                <a:solidFill>
                  <a:srgbClr val="0D0D0D"/>
                </a:solidFill>
                <a:latin typeface="Times New Roman" panose="02020603050405020304" pitchFamily="18" charset="0"/>
                <a:cs typeface="Times New Roman" panose="02020603050405020304" pitchFamily="18" charset="0"/>
              </a:rPr>
              <a:t>Group by</a:t>
            </a:r>
            <a:r>
              <a:rPr lang="en-US" sz="11200" dirty="0">
                <a:solidFill>
                  <a:srgbClr val="0D0D0D"/>
                </a:solidFill>
                <a:latin typeface="Times New Roman" panose="02020603050405020304" pitchFamily="18" charset="0"/>
                <a:cs typeface="Times New Roman" panose="02020603050405020304" pitchFamily="18" charset="0"/>
              </a:rPr>
              <a:t>: groups rows that have the same values into summary rows.</a:t>
            </a:r>
            <a:endParaRPr lang="en-IN" sz="11200" dirty="0">
              <a:latin typeface="Times New Roman" panose="02020603050405020304" pitchFamily="18" charset="0"/>
              <a:cs typeface="Times New Roman" panose="02020603050405020304" pitchFamily="18" charset="0"/>
            </a:endParaRPr>
          </a:p>
          <a:p>
            <a:pPr algn="just"/>
            <a:r>
              <a:rPr lang="en-US" sz="11200" b="1" dirty="0">
                <a:solidFill>
                  <a:srgbClr val="0D0D0D"/>
                </a:solidFill>
                <a:latin typeface="Times New Roman" panose="02020603050405020304" pitchFamily="18" charset="0"/>
                <a:cs typeface="Times New Roman" panose="02020603050405020304" pitchFamily="18" charset="0"/>
              </a:rPr>
              <a:t>Having</a:t>
            </a:r>
            <a:r>
              <a:rPr lang="en-US" sz="11200" dirty="0">
                <a:solidFill>
                  <a:srgbClr val="0D0D0D"/>
                </a:solidFill>
                <a:latin typeface="Times New Roman" panose="02020603050405020304" pitchFamily="18" charset="0"/>
                <a:cs typeface="Times New Roman" panose="02020603050405020304" pitchFamily="18" charset="0"/>
              </a:rPr>
              <a:t>: specifies a condition for groups of rows returned by a group by clause.</a:t>
            </a:r>
            <a:endParaRPr lang="en-IN" sz="11200" dirty="0">
              <a:latin typeface="Times New Roman" panose="02020603050405020304" pitchFamily="18" charset="0"/>
              <a:cs typeface="Times New Roman" panose="02020603050405020304" pitchFamily="18" charset="0"/>
            </a:endParaRPr>
          </a:p>
          <a:p>
            <a:pPr algn="just"/>
            <a:r>
              <a:rPr lang="en-US" sz="11200" b="1" dirty="0">
                <a:solidFill>
                  <a:srgbClr val="0D0D0D"/>
                </a:solidFill>
                <a:latin typeface="Times New Roman" panose="02020603050405020304" pitchFamily="18" charset="0"/>
                <a:cs typeface="Times New Roman" panose="02020603050405020304" pitchFamily="18" charset="0"/>
              </a:rPr>
              <a:t>Order by</a:t>
            </a:r>
            <a:r>
              <a:rPr lang="en-US" sz="11200" dirty="0">
                <a:solidFill>
                  <a:srgbClr val="0D0D0D"/>
                </a:solidFill>
                <a:latin typeface="Times New Roman" panose="02020603050405020304" pitchFamily="18" charset="0"/>
                <a:cs typeface="Times New Roman" panose="02020603050405020304" pitchFamily="18" charset="0"/>
              </a:rPr>
              <a:t>: sorts the result set in ascending or descending order.</a:t>
            </a:r>
            <a:endParaRPr lang="en-IN" sz="11200" dirty="0">
              <a:latin typeface="Times New Roman" panose="02020603050405020304" pitchFamily="18" charset="0"/>
              <a:cs typeface="Times New Roman" panose="02020603050405020304" pitchFamily="18" charset="0"/>
            </a:endParaRPr>
          </a:p>
          <a:p>
            <a:pPr algn="just"/>
            <a:r>
              <a:rPr lang="en-US" sz="11200" b="1" dirty="0">
                <a:solidFill>
                  <a:srgbClr val="0D0D0D"/>
                </a:solidFill>
                <a:latin typeface="Times New Roman" panose="02020603050405020304" pitchFamily="18" charset="0"/>
                <a:cs typeface="Times New Roman" panose="02020603050405020304" pitchFamily="18" charset="0"/>
              </a:rPr>
              <a:t>Join</a:t>
            </a:r>
            <a:r>
              <a:rPr lang="en-US" sz="11200" dirty="0">
                <a:solidFill>
                  <a:srgbClr val="0D0D0D"/>
                </a:solidFill>
                <a:latin typeface="Times New Roman" panose="02020603050405020304" pitchFamily="18" charset="0"/>
                <a:cs typeface="Times New Roman" panose="02020603050405020304" pitchFamily="18" charset="0"/>
              </a:rPr>
              <a:t>: combines rows from two or more tables based on a related column.</a:t>
            </a:r>
            <a:endParaRPr lang="en-IN" sz="11200" dirty="0">
              <a:latin typeface="Times New Roman" panose="02020603050405020304" pitchFamily="18" charset="0"/>
              <a:cs typeface="Times New Roman" panose="02020603050405020304" pitchFamily="18" charset="0"/>
            </a:endParaRPr>
          </a:p>
          <a:p>
            <a:pPr algn="just"/>
            <a:r>
              <a:rPr lang="en-US" sz="11200" b="1" dirty="0">
                <a:solidFill>
                  <a:srgbClr val="0D0D0D"/>
                </a:solidFill>
                <a:latin typeface="Times New Roman" panose="02020603050405020304" pitchFamily="18" charset="0"/>
                <a:cs typeface="Times New Roman" panose="02020603050405020304" pitchFamily="18" charset="0"/>
              </a:rPr>
              <a:t>Union</a:t>
            </a:r>
            <a:r>
              <a:rPr lang="en-US" sz="11200" dirty="0">
                <a:solidFill>
                  <a:srgbClr val="0D0D0D"/>
                </a:solidFill>
                <a:latin typeface="Times New Roman" panose="02020603050405020304" pitchFamily="18" charset="0"/>
                <a:cs typeface="Times New Roman" panose="02020603050405020304" pitchFamily="18" charset="0"/>
              </a:rPr>
              <a:t>: combines the results of two or more select statements.</a:t>
            </a:r>
            <a:endParaRPr lang="en-IN" sz="112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07985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8C1E0-3E1E-E841-FE8C-B83B21DE8168}"/>
              </a:ext>
            </a:extLst>
          </p:cNvPr>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SQL Aggregate Functions</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797" y="1381539"/>
            <a:ext cx="11475472" cy="5476461"/>
          </a:xfrm>
          <a:prstGeom prst="rect">
            <a:avLst/>
          </a:prstGeom>
        </p:spPr>
      </p:pic>
    </p:spTree>
    <p:extLst>
      <p:ext uri="{BB962C8B-B14F-4D97-AF65-F5344CB8AC3E}">
        <p14:creationId xmlns:p14="http://schemas.microsoft.com/office/powerpoint/2010/main" val="1604602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9496F-4FC1-C38E-AE2D-776CD61BC904}"/>
              </a:ext>
            </a:extLst>
          </p:cNvPr>
          <p:cNvSpPr>
            <a:spLocks noGrp="1"/>
          </p:cNvSpPr>
          <p:nvPr>
            <p:ph type="title"/>
          </p:nvPr>
        </p:nvSpPr>
        <p:spPr>
          <a:xfrm>
            <a:off x="0" y="0"/>
            <a:ext cx="8596668" cy="1320800"/>
          </a:xfrm>
        </p:spPr>
        <p:txBody>
          <a:bodyPr/>
          <a:lstStyle/>
          <a:p>
            <a:r>
              <a:rPr lang="en-IN" dirty="0">
                <a:latin typeface="Times New Roman" panose="02020603050405020304" pitchFamily="18" charset="0"/>
                <a:cs typeface="Times New Roman" panose="02020603050405020304" pitchFamily="18" charset="0"/>
              </a:rPr>
              <a:t>Technologies used:</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9C09FF7-82AD-B8BC-832B-1341A89F495F}"/>
              </a:ext>
            </a:extLst>
          </p:cNvPr>
          <p:cNvSpPr>
            <a:spLocks noGrp="1"/>
          </p:cNvSpPr>
          <p:nvPr>
            <p:ph idx="1"/>
          </p:nvPr>
        </p:nvSpPr>
        <p:spPr>
          <a:xfrm>
            <a:off x="90924" y="660400"/>
            <a:ext cx="12101075" cy="6197600"/>
          </a:xfrm>
        </p:spPr>
        <p:txBody>
          <a:bodyPr>
            <a:normAutofit/>
          </a:bodyPr>
          <a:lstStyle/>
          <a:p>
            <a:pPr>
              <a:buFont typeface="Arial" panose="020B0604020202020204" pitchFamily="34" charset="0"/>
              <a:buChar char="•"/>
            </a:pPr>
            <a:r>
              <a:rPr lang="en-IN" sz="3200" dirty="0">
                <a:solidFill>
                  <a:srgbClr val="92D050"/>
                </a:solidFill>
                <a:latin typeface="Times New Roman" panose="02020603050405020304" pitchFamily="18" charset="0"/>
                <a:cs typeface="Times New Roman" panose="02020603050405020304" pitchFamily="18" charset="0"/>
              </a:rPr>
              <a:t>Software requirements</a:t>
            </a:r>
          </a:p>
          <a:p>
            <a:pPr algn="just"/>
            <a:r>
              <a:rPr lang="en-IN" sz="2800" dirty="0">
                <a:solidFill>
                  <a:srgbClr val="92D050"/>
                </a:solidFill>
              </a:rPr>
              <a:t>	</a:t>
            </a:r>
            <a:r>
              <a:rPr lang="en-IN" sz="2800" dirty="0">
                <a:solidFill>
                  <a:srgbClr val="92D050"/>
                </a:solidFill>
                <a:latin typeface="Times New Roman" panose="02020603050405020304" pitchFamily="18" charset="0"/>
                <a:cs typeface="Times New Roman" panose="02020603050405020304" pitchFamily="18" charset="0"/>
              </a:rPr>
              <a:t>Front End : </a:t>
            </a:r>
          </a:p>
          <a:p>
            <a:pPr marL="0" indent="0" algn="just">
              <a:buNone/>
            </a:pPr>
            <a:r>
              <a:rPr lang="en-IN" sz="2800" dirty="0">
                <a:latin typeface="Times New Roman" panose="02020603050405020304" pitchFamily="18" charset="0"/>
                <a:cs typeface="Times New Roman" panose="02020603050405020304" pitchFamily="18" charset="0"/>
              </a:rPr>
              <a:t>		User interface : HTML/CSS/</a:t>
            </a:r>
            <a:r>
              <a:rPr lang="en-IN" sz="2800" dirty="0" err="1">
                <a:latin typeface="Times New Roman" panose="02020603050405020304" pitchFamily="18" charset="0"/>
                <a:cs typeface="Times New Roman" panose="02020603050405020304" pitchFamily="18" charset="0"/>
              </a:rPr>
              <a:t>JavaScript•Operating</a:t>
            </a:r>
            <a:r>
              <a:rPr lang="en-IN" sz="2800" dirty="0">
                <a:latin typeface="Times New Roman" panose="02020603050405020304" pitchFamily="18" charset="0"/>
                <a:cs typeface="Times New Roman" panose="02020603050405020304" pitchFamily="18" charset="0"/>
              </a:rPr>
              <a:t> System : Microsoft 					Windows 7 	or </a:t>
            </a:r>
            <a:r>
              <a:rPr lang="en-IN" sz="2800" dirty="0" err="1">
                <a:latin typeface="Times New Roman" panose="02020603050405020304" pitchFamily="18" charset="0"/>
                <a:cs typeface="Times New Roman" panose="02020603050405020304" pitchFamily="18" charset="0"/>
              </a:rPr>
              <a:t>above•Web</a:t>
            </a:r>
            <a:r>
              <a:rPr lang="en-IN" sz="2800" dirty="0">
                <a:latin typeface="Times New Roman" panose="02020603050405020304" pitchFamily="18" charset="0"/>
                <a:cs typeface="Times New Roman" panose="02020603050405020304" pitchFamily="18" charset="0"/>
              </a:rPr>
              <a:t> Browser : Chrome, Internet Explorer</a:t>
            </a:r>
          </a:p>
          <a:p>
            <a:pPr algn="just"/>
            <a:r>
              <a:rPr lang="en-IN" sz="2800" dirty="0">
                <a:solidFill>
                  <a:srgbClr val="92D050"/>
                </a:solidFill>
                <a:latin typeface="Times New Roman" panose="02020603050405020304" pitchFamily="18" charset="0"/>
                <a:cs typeface="Times New Roman" panose="02020603050405020304" pitchFamily="18" charset="0"/>
              </a:rPr>
              <a:t>Back End: </a:t>
            </a:r>
          </a:p>
          <a:p>
            <a:pPr marL="0" indent="0" algn="just">
              <a:buNone/>
            </a:pPr>
            <a:r>
              <a:rPr lang="en-IN" sz="2800" dirty="0">
                <a:latin typeface="Times New Roman" panose="02020603050405020304" pitchFamily="18" charset="0"/>
                <a:cs typeface="Times New Roman" panose="02020603050405020304" pitchFamily="18" charset="0"/>
              </a:rPr>
              <a:t>		Programming Language :java/J2EEJavaScript</a:t>
            </a:r>
          </a:p>
          <a:p>
            <a:pPr marL="0" indent="0" algn="just">
              <a:buNone/>
            </a:pPr>
            <a:r>
              <a:rPr lang="en-IN" sz="2800" dirty="0">
                <a:latin typeface="Times New Roman" panose="02020603050405020304" pitchFamily="18" charset="0"/>
                <a:cs typeface="Times New Roman" panose="02020603050405020304" pitchFamily="18" charset="0"/>
              </a:rPr>
              <a:t>		Database: My SQL</a:t>
            </a:r>
          </a:p>
          <a:p>
            <a:pPr marL="0" indent="0" algn="just">
              <a:buNone/>
            </a:pPr>
            <a:r>
              <a:rPr lang="en-IN" sz="2800" dirty="0">
                <a:latin typeface="Times New Roman" panose="02020603050405020304" pitchFamily="18" charset="0"/>
                <a:cs typeface="Times New Roman" panose="02020603050405020304" pitchFamily="18" charset="0"/>
              </a:rPr>
              <a:t>		Application </a:t>
            </a:r>
            <a:r>
              <a:rPr lang="en-IN" sz="2800" dirty="0" err="1">
                <a:latin typeface="Times New Roman" panose="02020603050405020304" pitchFamily="18" charset="0"/>
                <a:cs typeface="Times New Roman" panose="02020603050405020304" pitchFamily="18" charset="0"/>
              </a:rPr>
              <a:t>Server:XAMPP</a:t>
            </a:r>
            <a:r>
              <a:rPr lang="en-IN" sz="2800" dirty="0">
                <a:latin typeface="Times New Roman" panose="02020603050405020304" pitchFamily="18" charset="0"/>
                <a:cs typeface="Times New Roman" panose="02020603050405020304" pitchFamily="18" charset="0"/>
              </a:rPr>
              <a:t> server for Apache server and servlet</a:t>
            </a:r>
          </a:p>
          <a:p>
            <a:pPr marL="0" indent="0" algn="just">
              <a:buNone/>
            </a:pPr>
            <a:r>
              <a:rPr lang="en-IN" sz="2800" dirty="0">
                <a:latin typeface="Times New Roman" panose="02020603050405020304" pitchFamily="18" charset="0"/>
                <a:cs typeface="Times New Roman" panose="02020603050405020304" pitchFamily="18" charset="0"/>
              </a:rPr>
              <a:t>		Eclipse</a:t>
            </a:r>
          </a:p>
          <a:p>
            <a:endParaRPr lang="en-IN" sz="2800" dirty="0"/>
          </a:p>
          <a:p>
            <a:endParaRPr lang="en-IN" dirty="0"/>
          </a:p>
        </p:txBody>
      </p:sp>
    </p:spTree>
    <p:extLst>
      <p:ext uri="{BB962C8B-B14F-4D97-AF65-F5344CB8AC3E}">
        <p14:creationId xmlns:p14="http://schemas.microsoft.com/office/powerpoint/2010/main" val="4145427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3ABEA-BE43-6224-4269-928508DE2334}"/>
              </a:ext>
            </a:extLst>
          </p:cNvPr>
          <p:cNvSpPr>
            <a:spLocks noGrp="1"/>
          </p:cNvSpPr>
          <p:nvPr>
            <p:ph type="title"/>
          </p:nvPr>
        </p:nvSpPr>
        <p:spPr>
          <a:xfrm>
            <a:off x="0" y="0"/>
            <a:ext cx="8596668" cy="1320800"/>
          </a:xfrm>
        </p:spPr>
        <p:txBody>
          <a:bodyPr/>
          <a:lstStyle/>
          <a:p>
            <a:r>
              <a:rPr lang="en-IN" dirty="0"/>
              <a:t> </a:t>
            </a:r>
          </a:p>
        </p:txBody>
      </p:sp>
      <p:sp>
        <p:nvSpPr>
          <p:cNvPr id="3" name="Content Placeholder 2">
            <a:extLst>
              <a:ext uri="{FF2B5EF4-FFF2-40B4-BE49-F238E27FC236}">
                <a16:creationId xmlns:a16="http://schemas.microsoft.com/office/drawing/2014/main" id="{0A8D2263-AA10-2B71-0D30-400BE2DE3F3C}"/>
              </a:ext>
            </a:extLst>
          </p:cNvPr>
          <p:cNvSpPr>
            <a:spLocks noGrp="1"/>
          </p:cNvSpPr>
          <p:nvPr>
            <p:ph idx="1"/>
          </p:nvPr>
        </p:nvSpPr>
        <p:spPr>
          <a:xfrm>
            <a:off x="0" y="735496"/>
            <a:ext cx="12192000" cy="6122504"/>
          </a:xfrm>
        </p:spPr>
        <p:txBody>
          <a:bodyPr/>
          <a:lstStyle/>
          <a:p>
            <a:pPr algn="just">
              <a:buFont typeface="Arial" panose="020B0604020202020204" pitchFamily="34" charset="0"/>
              <a:buChar char="•"/>
            </a:pPr>
            <a:r>
              <a:rPr lang="en-IN" sz="3200" dirty="0">
                <a:solidFill>
                  <a:srgbClr val="92D050"/>
                </a:solidFill>
                <a:latin typeface="Times New Roman" panose="02020603050405020304" pitchFamily="18" charset="0"/>
                <a:cs typeface="Times New Roman" panose="02020603050405020304" pitchFamily="18" charset="0"/>
              </a:rPr>
              <a:t>Hardware Requirements </a:t>
            </a:r>
          </a:p>
          <a:p>
            <a:pPr algn="just"/>
            <a:r>
              <a:rPr lang="en-US" sz="2800" dirty="0">
                <a:latin typeface="Times New Roman" panose="02020603050405020304" pitchFamily="18" charset="0"/>
                <a:cs typeface="Times New Roman" panose="02020603050405020304" pitchFamily="18" charset="0"/>
              </a:rPr>
              <a:t>Processor : intel i5 or above</a:t>
            </a:r>
          </a:p>
          <a:p>
            <a:pPr algn="just"/>
            <a:r>
              <a:rPr lang="en-US" sz="2800" dirty="0">
                <a:latin typeface="Times New Roman" panose="02020603050405020304" pitchFamily="18" charset="0"/>
                <a:cs typeface="Times New Roman" panose="02020603050405020304" pitchFamily="18" charset="0"/>
              </a:rPr>
              <a:t>Hard disk : 30gb,  RAM : 4gb or Above</a:t>
            </a:r>
          </a:p>
          <a:p>
            <a:pPr algn="just"/>
            <a:r>
              <a:rPr lang="en-US" sz="2800" dirty="0">
                <a:latin typeface="Times New Roman" panose="02020603050405020304" pitchFamily="18" charset="0"/>
                <a:cs typeface="Times New Roman" panose="02020603050405020304" pitchFamily="18" charset="0"/>
              </a:rPr>
              <a:t>Display Resolution : 1366 x 768 (1920 x 1080 Recommended).</a:t>
            </a:r>
          </a:p>
          <a:p>
            <a:pPr algn="just"/>
            <a:r>
              <a:rPr lang="en-US" sz="2800" dirty="0">
                <a:latin typeface="Times New Roman" panose="02020603050405020304" pitchFamily="18" charset="0"/>
                <a:cs typeface="Times New Roman" panose="02020603050405020304" pitchFamily="18" charset="0"/>
              </a:rPr>
              <a:t>Other standard physical devices like keyboard, mouse </a:t>
            </a:r>
            <a:r>
              <a:rPr lang="en-US" sz="2800" dirty="0" err="1">
                <a:latin typeface="Times New Roman" panose="02020603050405020304" pitchFamily="18" charset="0"/>
                <a:cs typeface="Times New Roman" panose="02020603050405020304" pitchFamily="18" charset="0"/>
              </a:rPr>
              <a:t>etc</a:t>
            </a:r>
            <a:endParaRPr lang="en-IN" sz="2800" dirty="0">
              <a:latin typeface="Times New Roman" panose="02020603050405020304" pitchFamily="18" charset="0"/>
              <a:cs typeface="Times New Roman" panose="02020603050405020304" pitchFamily="18" charset="0"/>
            </a:endParaRPr>
          </a:p>
          <a:p>
            <a:pPr algn="just"/>
            <a:endParaRPr lang="en-IN" sz="2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292928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6E325-F5AF-5595-A536-CDD6849392FA}"/>
              </a:ext>
            </a:extLst>
          </p:cNvPr>
          <p:cNvSpPr>
            <a:spLocks noGrp="1"/>
          </p:cNvSpPr>
          <p:nvPr>
            <p:ph type="title"/>
          </p:nvPr>
        </p:nvSpPr>
        <p:spPr>
          <a:xfrm>
            <a:off x="80175" y="0"/>
            <a:ext cx="8596668" cy="1320800"/>
          </a:xfrm>
        </p:spPr>
        <p:txBody>
          <a:bodyPr>
            <a:normAutofit/>
          </a:bodyPr>
          <a:lstStyle/>
          <a:p>
            <a:r>
              <a:rPr lang="en-IN" sz="3200" dirty="0">
                <a:latin typeface="Times New Roman" panose="02020603050405020304" pitchFamily="18" charset="0"/>
                <a:cs typeface="Times New Roman" panose="02020603050405020304" pitchFamily="18" charset="0"/>
              </a:rPr>
              <a:t>Snap shots</a:t>
            </a:r>
          </a:p>
        </p:txBody>
      </p:sp>
      <p:pic>
        <p:nvPicPr>
          <p:cNvPr id="4" name="Content Placeholder 3">
            <a:extLst>
              <a:ext uri="{FF2B5EF4-FFF2-40B4-BE49-F238E27FC236}">
                <a16:creationId xmlns:a16="http://schemas.microsoft.com/office/drawing/2014/main" id="{95CBFC07-E4AC-36CB-87B6-139DEBAA0C2A}"/>
              </a:ext>
            </a:extLst>
          </p:cNvPr>
          <p:cNvPicPr>
            <a:picLocks noGrp="1" noChangeAspect="1"/>
          </p:cNvPicPr>
          <p:nvPr>
            <p:ph idx="1"/>
          </p:nvPr>
        </p:nvPicPr>
        <p:blipFill>
          <a:blip r:embed="rId2"/>
          <a:stretch>
            <a:fillRect/>
          </a:stretch>
        </p:blipFill>
        <p:spPr>
          <a:xfrm>
            <a:off x="2812774" y="650306"/>
            <a:ext cx="9173953" cy="5251303"/>
          </a:xfrm>
          <a:prstGeom prst="rect">
            <a:avLst/>
          </a:prstGeom>
        </p:spPr>
      </p:pic>
      <p:sp>
        <p:nvSpPr>
          <p:cNvPr id="6" name="TextBox 5">
            <a:extLst>
              <a:ext uri="{FF2B5EF4-FFF2-40B4-BE49-F238E27FC236}">
                <a16:creationId xmlns:a16="http://schemas.microsoft.com/office/drawing/2014/main" id="{B6F153EB-5D3D-7501-64C3-6C1D195116DD}"/>
              </a:ext>
            </a:extLst>
          </p:cNvPr>
          <p:cNvSpPr txBox="1"/>
          <p:nvPr/>
        </p:nvSpPr>
        <p:spPr>
          <a:xfrm>
            <a:off x="80175" y="650306"/>
            <a:ext cx="6158204" cy="584775"/>
          </a:xfrm>
          <a:prstGeom prst="rect">
            <a:avLst/>
          </a:prstGeom>
          <a:noFill/>
        </p:spPr>
        <p:txBody>
          <a:bodyPr wrap="square">
            <a:spAutoFit/>
          </a:bodyPr>
          <a:lstStyle/>
          <a:p>
            <a:r>
              <a:rPr lang="en-IN" sz="3200" dirty="0">
                <a:solidFill>
                  <a:srgbClr val="92D050"/>
                </a:solidFill>
                <a:latin typeface="Times New Roman" panose="02020603050405020304" pitchFamily="18" charset="0"/>
                <a:cs typeface="Times New Roman" panose="02020603050405020304" pitchFamily="18" charset="0"/>
              </a:rPr>
              <a:t>1.Home page</a:t>
            </a:r>
          </a:p>
        </p:txBody>
      </p:sp>
      <p:sp>
        <p:nvSpPr>
          <p:cNvPr id="8" name="TextBox 7">
            <a:extLst>
              <a:ext uri="{FF2B5EF4-FFF2-40B4-BE49-F238E27FC236}">
                <a16:creationId xmlns:a16="http://schemas.microsoft.com/office/drawing/2014/main" id="{F16B631C-E87A-FD5C-82D2-A8F456C435F3}"/>
              </a:ext>
            </a:extLst>
          </p:cNvPr>
          <p:cNvSpPr txBox="1"/>
          <p:nvPr/>
        </p:nvSpPr>
        <p:spPr>
          <a:xfrm>
            <a:off x="205273" y="5838362"/>
            <a:ext cx="12129796" cy="933782"/>
          </a:xfrm>
          <a:prstGeom prst="rect">
            <a:avLst/>
          </a:prstGeom>
          <a:noFill/>
        </p:spPr>
        <p:txBody>
          <a:bodyPr wrap="square">
            <a:spAutoFit/>
          </a:bodyPr>
          <a:lstStyle/>
          <a:p>
            <a:pPr marL="718820" marR="777875" indent="-6350" algn="ctr">
              <a:lnSpc>
                <a:spcPct val="107000"/>
              </a:lnSpc>
              <a:spcAft>
                <a:spcPts val="570"/>
              </a:spcAft>
            </a:pPr>
            <a:r>
              <a:rPr lang="en-US" sz="2400" kern="100" dirty="0">
                <a:solidFill>
                  <a:srgbClr val="000000"/>
                </a:solidFill>
                <a:effectLst/>
                <a:latin typeface="Times New Roman" panose="02020603050405020304" pitchFamily="18" charset="0"/>
                <a:ea typeface="Times New Roman" panose="02020603050405020304" pitchFamily="18" charset="0"/>
              </a:rPr>
              <a:t>Fig 1. Homepage of the application </a:t>
            </a:r>
            <a:endParaRPr lang="en-IN" sz="2400" kern="100" dirty="0">
              <a:solidFill>
                <a:srgbClr val="000000"/>
              </a:solidFill>
              <a:effectLst/>
              <a:latin typeface="Times New Roman" panose="02020603050405020304" pitchFamily="18" charset="0"/>
              <a:ea typeface="Times New Roman" panose="02020603050405020304" pitchFamily="18" charset="0"/>
            </a:endParaRPr>
          </a:p>
          <a:p>
            <a:r>
              <a:rPr lang="en-US" sz="2400" dirty="0">
                <a:solidFill>
                  <a:srgbClr val="000000"/>
                </a:solidFill>
                <a:effectLst/>
                <a:latin typeface="Times New Roman" panose="02020603050405020304" pitchFamily="18" charset="0"/>
                <a:ea typeface="Times New Roman" panose="02020603050405020304" pitchFamily="18" charset="0"/>
              </a:rPr>
              <a:t>                    Existing user can login or can register as a new user. It also provides Admin Login</a:t>
            </a:r>
            <a:endParaRPr lang="en-IN" sz="2400" dirty="0"/>
          </a:p>
        </p:txBody>
      </p:sp>
    </p:spTree>
    <p:extLst>
      <p:ext uri="{BB962C8B-B14F-4D97-AF65-F5344CB8AC3E}">
        <p14:creationId xmlns:p14="http://schemas.microsoft.com/office/powerpoint/2010/main" val="2518160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15C-6356-7B64-8D2A-50E657EF98D7}"/>
              </a:ext>
            </a:extLst>
          </p:cNvPr>
          <p:cNvSpPr>
            <a:spLocks noGrp="1"/>
          </p:cNvSpPr>
          <p:nvPr>
            <p:ph type="title"/>
          </p:nvPr>
        </p:nvSpPr>
        <p:spPr>
          <a:xfrm>
            <a:off x="565367" y="105747"/>
            <a:ext cx="8596668" cy="1320800"/>
          </a:xfrm>
        </p:spPr>
        <p:txBody>
          <a:bodyPr>
            <a:normAutofit/>
          </a:bodyPr>
          <a:lstStyle/>
          <a:p>
            <a:r>
              <a:rPr lang="en-IN" sz="3200" dirty="0">
                <a:latin typeface="Times New Roman" panose="02020603050405020304" pitchFamily="18" charset="0"/>
                <a:cs typeface="Times New Roman" panose="02020603050405020304" pitchFamily="18" charset="0"/>
              </a:rPr>
              <a:t>2.Login page</a:t>
            </a:r>
          </a:p>
        </p:txBody>
      </p:sp>
      <p:sp>
        <p:nvSpPr>
          <p:cNvPr id="6" name="TextBox 5">
            <a:extLst>
              <a:ext uri="{FF2B5EF4-FFF2-40B4-BE49-F238E27FC236}">
                <a16:creationId xmlns:a16="http://schemas.microsoft.com/office/drawing/2014/main" id="{431CBE51-6752-8927-4586-8BA51E593F25}"/>
              </a:ext>
            </a:extLst>
          </p:cNvPr>
          <p:cNvSpPr txBox="1"/>
          <p:nvPr/>
        </p:nvSpPr>
        <p:spPr>
          <a:xfrm>
            <a:off x="3433665" y="6383498"/>
            <a:ext cx="6102220" cy="460895"/>
          </a:xfrm>
          <a:prstGeom prst="rect">
            <a:avLst/>
          </a:prstGeom>
          <a:noFill/>
        </p:spPr>
        <p:txBody>
          <a:bodyPr wrap="square">
            <a:spAutoFit/>
          </a:bodyPr>
          <a:lstStyle/>
          <a:p>
            <a:pPr marL="718820" marR="777875" indent="-6350" algn="ctr">
              <a:lnSpc>
                <a:spcPct val="107000"/>
              </a:lnSpc>
              <a:spcAft>
                <a:spcPts val="570"/>
              </a:spcAft>
            </a:pPr>
            <a:r>
              <a:rPr lang="en-US" sz="2400" kern="100" dirty="0">
                <a:solidFill>
                  <a:srgbClr val="000000"/>
                </a:solidFill>
                <a:effectLst/>
                <a:latin typeface="Times New Roman" panose="02020603050405020304" pitchFamily="18" charset="0"/>
                <a:ea typeface="Times New Roman" panose="02020603050405020304" pitchFamily="18" charset="0"/>
              </a:rPr>
              <a:t>Fig 2.Login page for User login </a:t>
            </a:r>
            <a:endParaRPr lang="en-IN" sz="2400" kern="100" dirty="0">
              <a:solidFill>
                <a:srgbClr val="000000"/>
              </a:solidFill>
              <a:effectLst/>
              <a:latin typeface="Times New Roman" panose="02020603050405020304" pitchFamily="18" charset="0"/>
              <a:ea typeface="Times New Roman" panose="02020603050405020304" pitchFamily="18" charset="0"/>
            </a:endParaRPr>
          </a:p>
        </p:txBody>
      </p:sp>
      <p:pic>
        <p:nvPicPr>
          <p:cNvPr id="8" name="Content Placeholder 7">
            <a:extLst>
              <a:ext uri="{FF2B5EF4-FFF2-40B4-BE49-F238E27FC236}">
                <a16:creationId xmlns:a16="http://schemas.microsoft.com/office/drawing/2014/main" id="{18B53201-191F-00C0-4B64-18497FFB98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3650" y="765313"/>
            <a:ext cx="11142983" cy="5492510"/>
          </a:xfrm>
        </p:spPr>
      </p:pic>
    </p:spTree>
    <p:extLst>
      <p:ext uri="{BB962C8B-B14F-4D97-AF65-F5344CB8AC3E}">
        <p14:creationId xmlns:p14="http://schemas.microsoft.com/office/powerpoint/2010/main" val="3913425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9EA49-76E1-89C2-84F9-50299D776C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6A5E80-C826-2DAD-A6CC-29E4697571CD}"/>
              </a:ext>
            </a:extLst>
          </p:cNvPr>
          <p:cNvSpPr>
            <a:spLocks noGrp="1"/>
          </p:cNvSpPr>
          <p:nvPr>
            <p:ph type="title"/>
          </p:nvPr>
        </p:nvSpPr>
        <p:spPr>
          <a:xfrm>
            <a:off x="565367" y="105747"/>
            <a:ext cx="8596668" cy="1320800"/>
          </a:xfrm>
        </p:spPr>
        <p:txBody>
          <a:bodyPr>
            <a:normAutofit/>
          </a:bodyPr>
          <a:lstStyle/>
          <a:p>
            <a:r>
              <a:rPr lang="en-IN" sz="3200" dirty="0">
                <a:latin typeface="Times New Roman" panose="02020603050405020304" pitchFamily="18" charset="0"/>
                <a:cs typeface="Times New Roman" panose="02020603050405020304" pitchFamily="18" charset="0"/>
              </a:rPr>
              <a:t>2.Registration page</a:t>
            </a:r>
          </a:p>
        </p:txBody>
      </p:sp>
      <p:sp>
        <p:nvSpPr>
          <p:cNvPr id="6" name="TextBox 5">
            <a:extLst>
              <a:ext uri="{FF2B5EF4-FFF2-40B4-BE49-F238E27FC236}">
                <a16:creationId xmlns:a16="http://schemas.microsoft.com/office/drawing/2014/main" id="{FD083064-9CA6-FCE0-D72B-15F4B7B96691}"/>
              </a:ext>
            </a:extLst>
          </p:cNvPr>
          <p:cNvSpPr txBox="1"/>
          <p:nvPr/>
        </p:nvSpPr>
        <p:spPr>
          <a:xfrm>
            <a:off x="3433665" y="6383498"/>
            <a:ext cx="6102220" cy="856068"/>
          </a:xfrm>
          <a:prstGeom prst="rect">
            <a:avLst/>
          </a:prstGeom>
          <a:noFill/>
        </p:spPr>
        <p:txBody>
          <a:bodyPr wrap="square">
            <a:spAutoFit/>
          </a:bodyPr>
          <a:lstStyle/>
          <a:p>
            <a:pPr marL="718820" marR="777875" indent="-6350" algn="ctr">
              <a:lnSpc>
                <a:spcPct val="107000"/>
              </a:lnSpc>
              <a:spcAft>
                <a:spcPts val="570"/>
              </a:spcAft>
            </a:pPr>
            <a:r>
              <a:rPr lang="en-US" sz="2400" kern="100" dirty="0">
                <a:solidFill>
                  <a:srgbClr val="000000"/>
                </a:solidFill>
                <a:effectLst/>
                <a:latin typeface="Times New Roman" panose="02020603050405020304" pitchFamily="18" charset="0"/>
                <a:ea typeface="Times New Roman" panose="02020603050405020304" pitchFamily="18" charset="0"/>
              </a:rPr>
              <a:t>Fig 2.Registration page for User login </a:t>
            </a:r>
            <a:endParaRPr lang="en-IN" sz="2400" kern="100" dirty="0">
              <a:solidFill>
                <a:srgbClr val="000000"/>
              </a:solidFill>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AE08C823-5075-45EF-99EB-30B6ACFD5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530" y="932978"/>
            <a:ext cx="8319473" cy="5548504"/>
          </a:xfrm>
          <a:prstGeom prst="rect">
            <a:avLst/>
          </a:prstGeom>
        </p:spPr>
      </p:pic>
    </p:spTree>
    <p:extLst>
      <p:ext uri="{BB962C8B-B14F-4D97-AF65-F5344CB8AC3E}">
        <p14:creationId xmlns:p14="http://schemas.microsoft.com/office/powerpoint/2010/main" val="1993811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DE682-3797-F5DD-1B43-8F887957F9D1}"/>
              </a:ext>
            </a:extLst>
          </p:cNvPr>
          <p:cNvSpPr>
            <a:spLocks noGrp="1"/>
          </p:cNvSpPr>
          <p:nvPr>
            <p:ph type="title"/>
          </p:nvPr>
        </p:nvSpPr>
        <p:spPr>
          <a:xfrm>
            <a:off x="641475" y="325965"/>
            <a:ext cx="8596668" cy="1320800"/>
          </a:xfrm>
        </p:spPr>
        <p:txBody>
          <a:bodyPr/>
          <a:lstStyle/>
          <a:p>
            <a:r>
              <a:rPr lang="en-IN" dirty="0"/>
              <a:t>User Login </a:t>
            </a:r>
            <a:r>
              <a:rPr lang="en-IN" dirty="0" err="1"/>
              <a:t>FLow</a:t>
            </a:r>
            <a:endParaRPr lang="en-IN" dirty="0"/>
          </a:p>
        </p:txBody>
      </p:sp>
      <p:pic>
        <p:nvPicPr>
          <p:cNvPr id="5" name="Content Placeholder 4">
            <a:extLst>
              <a:ext uri="{FF2B5EF4-FFF2-40B4-BE49-F238E27FC236}">
                <a16:creationId xmlns:a16="http://schemas.microsoft.com/office/drawing/2014/main" id="{4D1B474A-5867-4891-A3BE-0891B78BA7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56733"/>
            <a:ext cx="6211957" cy="4827287"/>
          </a:xfrm>
        </p:spPr>
      </p:pic>
      <p:pic>
        <p:nvPicPr>
          <p:cNvPr id="7" name="Picture 6">
            <a:extLst>
              <a:ext uri="{FF2B5EF4-FFF2-40B4-BE49-F238E27FC236}">
                <a16:creationId xmlns:a16="http://schemas.microsoft.com/office/drawing/2014/main" id="{A29D6E18-10DC-F063-5204-3D69DBE69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1958" y="1056733"/>
            <a:ext cx="5893904" cy="4814902"/>
          </a:xfrm>
          <a:prstGeom prst="rect">
            <a:avLst/>
          </a:prstGeom>
        </p:spPr>
      </p:pic>
      <p:cxnSp>
        <p:nvCxnSpPr>
          <p:cNvPr id="4" name="Straight Arrow Connector 3">
            <a:extLst>
              <a:ext uri="{FF2B5EF4-FFF2-40B4-BE49-F238E27FC236}">
                <a16:creationId xmlns:a16="http://schemas.microsoft.com/office/drawing/2014/main" id="{5BCF55CE-E03E-BED7-4B17-159B2DA38729}"/>
              </a:ext>
            </a:extLst>
          </p:cNvPr>
          <p:cNvCxnSpPr/>
          <p:nvPr/>
        </p:nvCxnSpPr>
        <p:spPr>
          <a:xfrm>
            <a:off x="6096000" y="2447365"/>
            <a:ext cx="331694"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8" name="Straight Arrow Connector 7">
            <a:extLst>
              <a:ext uri="{FF2B5EF4-FFF2-40B4-BE49-F238E27FC236}">
                <a16:creationId xmlns:a16="http://schemas.microsoft.com/office/drawing/2014/main" id="{687CA12F-9245-F00E-2F2A-AB7808437147}"/>
              </a:ext>
            </a:extLst>
          </p:cNvPr>
          <p:cNvCxnSpPr/>
          <p:nvPr/>
        </p:nvCxnSpPr>
        <p:spPr>
          <a:xfrm flipH="1">
            <a:off x="6096000" y="4482353"/>
            <a:ext cx="33169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509007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86EFE-D665-8304-E2A6-BD2A72C022A7}"/>
              </a:ext>
            </a:extLst>
          </p:cNvPr>
          <p:cNvSpPr>
            <a:spLocks noGrp="1"/>
          </p:cNvSpPr>
          <p:nvPr>
            <p:ph type="title"/>
          </p:nvPr>
        </p:nvSpPr>
        <p:spPr>
          <a:xfrm>
            <a:off x="154820" y="0"/>
            <a:ext cx="8596668" cy="1320800"/>
          </a:xfrm>
        </p:spPr>
        <p:txBody>
          <a:bodyPr>
            <a:normAutofit/>
          </a:bodyPr>
          <a:lstStyle/>
          <a:p>
            <a:r>
              <a:rPr lang="en-IN" sz="3200" dirty="0">
                <a:latin typeface="Times New Roman" panose="02020603050405020304" pitchFamily="18" charset="0"/>
                <a:cs typeface="Times New Roman" panose="02020603050405020304" pitchFamily="18" charset="0"/>
              </a:rPr>
              <a:t>3.Bike selection</a:t>
            </a:r>
          </a:p>
        </p:txBody>
      </p:sp>
      <p:pic>
        <p:nvPicPr>
          <p:cNvPr id="4" name="Content Placeholder 3">
            <a:extLst>
              <a:ext uri="{FF2B5EF4-FFF2-40B4-BE49-F238E27FC236}">
                <a16:creationId xmlns:a16="http://schemas.microsoft.com/office/drawing/2014/main" id="{FD3F086E-228A-FC7A-12ED-E561D33B45F0}"/>
              </a:ext>
            </a:extLst>
          </p:cNvPr>
          <p:cNvPicPr>
            <a:picLocks noGrp="1" noChangeAspect="1"/>
          </p:cNvPicPr>
          <p:nvPr>
            <p:ph idx="1"/>
          </p:nvPr>
        </p:nvPicPr>
        <p:blipFill>
          <a:blip r:embed="rId2"/>
          <a:stretch>
            <a:fillRect/>
          </a:stretch>
        </p:blipFill>
        <p:spPr>
          <a:xfrm>
            <a:off x="936036" y="819954"/>
            <a:ext cx="9891008" cy="5123645"/>
          </a:xfrm>
          <a:prstGeom prst="rect">
            <a:avLst/>
          </a:prstGeom>
        </p:spPr>
      </p:pic>
      <p:sp>
        <p:nvSpPr>
          <p:cNvPr id="6" name="TextBox 5">
            <a:extLst>
              <a:ext uri="{FF2B5EF4-FFF2-40B4-BE49-F238E27FC236}">
                <a16:creationId xmlns:a16="http://schemas.microsoft.com/office/drawing/2014/main" id="{2472A78A-D448-3B9A-B941-762D7851820A}"/>
              </a:ext>
            </a:extLst>
          </p:cNvPr>
          <p:cNvSpPr txBox="1"/>
          <p:nvPr/>
        </p:nvSpPr>
        <p:spPr>
          <a:xfrm>
            <a:off x="1315616" y="6038046"/>
            <a:ext cx="9778482" cy="523220"/>
          </a:xfrm>
          <a:prstGeom prst="rect">
            <a:avLst/>
          </a:prstGeom>
          <a:noFill/>
        </p:spPr>
        <p:txBody>
          <a:bodyPr wrap="square">
            <a:spAutoFit/>
          </a:bodyPr>
          <a:lstStyle/>
          <a:p>
            <a:pPr algn="ctr"/>
            <a:r>
              <a:rPr lang="en-US" sz="2800" dirty="0">
                <a:solidFill>
                  <a:srgbClr val="000000"/>
                </a:solidFill>
                <a:effectLst/>
                <a:latin typeface="Times New Roman" panose="02020603050405020304" pitchFamily="18" charset="0"/>
                <a:ea typeface="Times New Roman" panose="02020603050405020304" pitchFamily="18" charset="0"/>
              </a:rPr>
              <a:t>Fig 3. Search result page where user makes a selection </a:t>
            </a:r>
            <a:endParaRPr lang="en-IN" sz="2800" dirty="0"/>
          </a:p>
        </p:txBody>
      </p:sp>
    </p:spTree>
    <p:extLst>
      <p:ext uri="{BB962C8B-B14F-4D97-AF65-F5344CB8AC3E}">
        <p14:creationId xmlns:p14="http://schemas.microsoft.com/office/powerpoint/2010/main" val="4163829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75D35-0519-331E-CD26-BB62DEFA5FB0}"/>
              </a:ext>
            </a:extLst>
          </p:cNvPr>
          <p:cNvSpPr>
            <a:spLocks noGrp="1"/>
          </p:cNvSpPr>
          <p:nvPr>
            <p:ph type="title"/>
          </p:nvPr>
        </p:nvSpPr>
        <p:spPr>
          <a:xfrm>
            <a:off x="89506" y="0"/>
            <a:ext cx="8596668" cy="1320800"/>
          </a:xfrm>
        </p:spPr>
        <p:txBody>
          <a:bodyPr/>
          <a:lstStyle/>
          <a:p>
            <a:r>
              <a:rPr lang="en-IN" sz="3200" dirty="0">
                <a:latin typeface="Times New Roman" panose="02020603050405020304" pitchFamily="18" charset="0"/>
                <a:cs typeface="Times New Roman" panose="02020603050405020304" pitchFamily="18" charset="0"/>
              </a:rPr>
              <a:t>4.About page</a:t>
            </a:r>
          </a:p>
        </p:txBody>
      </p:sp>
      <p:pic>
        <p:nvPicPr>
          <p:cNvPr id="4" name="Content Placeholder 3">
            <a:extLst>
              <a:ext uri="{FF2B5EF4-FFF2-40B4-BE49-F238E27FC236}">
                <a16:creationId xmlns:a16="http://schemas.microsoft.com/office/drawing/2014/main" id="{C49517EE-CD97-D9A0-629F-DBAC5930ADE0}"/>
              </a:ext>
            </a:extLst>
          </p:cNvPr>
          <p:cNvPicPr>
            <a:picLocks noGrp="1" noChangeAspect="1"/>
          </p:cNvPicPr>
          <p:nvPr>
            <p:ph idx="1"/>
          </p:nvPr>
        </p:nvPicPr>
        <p:blipFill>
          <a:blip r:embed="rId2"/>
          <a:stretch>
            <a:fillRect/>
          </a:stretch>
        </p:blipFill>
        <p:spPr>
          <a:xfrm>
            <a:off x="765487" y="737117"/>
            <a:ext cx="10356150" cy="4805265"/>
          </a:xfrm>
          <a:prstGeom prst="rect">
            <a:avLst/>
          </a:prstGeom>
        </p:spPr>
      </p:pic>
      <p:sp>
        <p:nvSpPr>
          <p:cNvPr id="6" name="TextBox 5">
            <a:extLst>
              <a:ext uri="{FF2B5EF4-FFF2-40B4-BE49-F238E27FC236}">
                <a16:creationId xmlns:a16="http://schemas.microsoft.com/office/drawing/2014/main" id="{1FB0366E-DD55-0EF8-5EEE-09EFA48D23FB}"/>
              </a:ext>
            </a:extLst>
          </p:cNvPr>
          <p:cNvSpPr txBox="1"/>
          <p:nvPr/>
        </p:nvSpPr>
        <p:spPr>
          <a:xfrm>
            <a:off x="3028562" y="5910744"/>
            <a:ext cx="6134876" cy="522259"/>
          </a:xfrm>
          <a:prstGeom prst="rect">
            <a:avLst/>
          </a:prstGeom>
          <a:noFill/>
        </p:spPr>
        <p:txBody>
          <a:bodyPr wrap="square">
            <a:spAutoFit/>
          </a:bodyPr>
          <a:lstStyle/>
          <a:p>
            <a:pPr marL="718820" marR="790575" indent="-6350" algn="ctr">
              <a:lnSpc>
                <a:spcPct val="107000"/>
              </a:lnSpc>
              <a:spcAft>
                <a:spcPts val="570"/>
              </a:spcAft>
            </a:pPr>
            <a:r>
              <a:rPr lang="en-US" sz="2800" kern="100" dirty="0">
                <a:solidFill>
                  <a:srgbClr val="000000"/>
                </a:solidFill>
                <a:effectLst/>
                <a:latin typeface="Times New Roman" panose="02020603050405020304" pitchFamily="18" charset="0"/>
                <a:ea typeface="Times New Roman" panose="02020603050405020304" pitchFamily="18" charset="0"/>
              </a:rPr>
              <a:t>Fig 4.about homepage </a:t>
            </a:r>
            <a:endParaRPr lang="en-IN" sz="28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3494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FB51-148C-B8BD-4EC1-3B357EA93E2F}"/>
              </a:ext>
            </a:extLst>
          </p:cNvPr>
          <p:cNvSpPr>
            <a:spLocks noGrp="1"/>
          </p:cNvSpPr>
          <p:nvPr>
            <p:ph type="title"/>
          </p:nvPr>
        </p:nvSpPr>
        <p:spPr>
          <a:xfrm>
            <a:off x="1695029" y="0"/>
            <a:ext cx="8596668" cy="1320800"/>
          </a:xfrm>
        </p:spPr>
        <p:txBody>
          <a:bodyPr>
            <a:normAutofit fontScale="90000"/>
          </a:bodyPr>
          <a:lstStyle/>
          <a:p>
            <a:r>
              <a:rPr lang="en-IN" sz="4400" b="1" kern="100" dirty="0">
                <a:solidFill>
                  <a:srgbClr val="543E35"/>
                </a:solidFill>
                <a:effectLst/>
                <a:latin typeface="Times New Roman" panose="02020603050405020304" pitchFamily="18" charset="0"/>
                <a:ea typeface="Times New Roman" panose="02020603050405020304" pitchFamily="18" charset="0"/>
              </a:rPr>
              <a:t>Vision and Mission of the Department</a:t>
            </a:r>
            <a:endParaRPr lang="en-IN" dirty="0"/>
          </a:p>
        </p:txBody>
      </p:sp>
      <p:sp>
        <p:nvSpPr>
          <p:cNvPr id="3" name="Content Placeholder 2">
            <a:extLst>
              <a:ext uri="{FF2B5EF4-FFF2-40B4-BE49-F238E27FC236}">
                <a16:creationId xmlns:a16="http://schemas.microsoft.com/office/drawing/2014/main" id="{438C1509-A6C6-EC17-514A-01CC248CD34B}"/>
              </a:ext>
            </a:extLst>
          </p:cNvPr>
          <p:cNvSpPr>
            <a:spLocks noGrp="1"/>
          </p:cNvSpPr>
          <p:nvPr>
            <p:ph idx="1"/>
          </p:nvPr>
        </p:nvSpPr>
        <p:spPr>
          <a:xfrm>
            <a:off x="735563" y="810008"/>
            <a:ext cx="10515600" cy="5461583"/>
          </a:xfrm>
        </p:spPr>
        <p:txBody>
          <a:bodyPr>
            <a:noAutofit/>
          </a:bodyPr>
          <a:lstStyle/>
          <a:p>
            <a:pPr marL="0" indent="0" algn="just">
              <a:buNone/>
            </a:pPr>
            <a:r>
              <a:rPr lang="en-IN" sz="2800" b="1" kern="100" dirty="0">
                <a:solidFill>
                  <a:srgbClr val="543E35"/>
                </a:solidFill>
                <a:effectLst/>
                <a:latin typeface="Times New Roman" panose="02020603050405020304" pitchFamily="18" charset="0"/>
                <a:ea typeface="Times New Roman" panose="02020603050405020304" pitchFamily="18" charset="0"/>
              </a:rPr>
              <a:t>Vision </a:t>
            </a:r>
            <a:br>
              <a:rPr lang="en-IN" sz="2800" b="1" kern="100" dirty="0">
                <a:solidFill>
                  <a:srgbClr val="543E35"/>
                </a:solidFill>
                <a:effectLst/>
                <a:latin typeface="Times New Roman" panose="02020603050405020304" pitchFamily="18" charset="0"/>
                <a:ea typeface="Times New Roman" panose="02020603050405020304" pitchFamily="18" charset="0"/>
              </a:rPr>
            </a:br>
            <a:r>
              <a:rPr lang="en-IN" sz="2800" kern="100" dirty="0">
                <a:solidFill>
                  <a:srgbClr val="543E35"/>
                </a:solidFill>
                <a:effectLst/>
                <a:latin typeface="Times New Roman" panose="02020603050405020304" pitchFamily="18" charset="0"/>
                <a:ea typeface="Times New Roman" panose="02020603050405020304" pitchFamily="18" charset="0"/>
              </a:rPr>
              <a:t>“To be a centre-of-excellence by imbibing state-of-the-art technology in the field of Computer Science and Engineering, thereby enabling students to excel professionally and be ethical.” </a:t>
            </a:r>
            <a:br>
              <a:rPr lang="en-IN" sz="2800" kern="100" dirty="0">
                <a:solidFill>
                  <a:srgbClr val="543E35"/>
                </a:solidFill>
                <a:effectLst/>
                <a:latin typeface="Times New Roman" panose="02020603050405020304" pitchFamily="18" charset="0"/>
                <a:ea typeface="Times New Roman" panose="02020603050405020304" pitchFamily="18" charset="0"/>
              </a:rPr>
            </a:br>
            <a:r>
              <a:rPr lang="en-IN" sz="2800" kern="100" dirty="0">
                <a:solidFill>
                  <a:srgbClr val="543E35"/>
                </a:solidFill>
                <a:effectLst/>
                <a:latin typeface="Times New Roman" panose="02020603050405020304" pitchFamily="18" charset="0"/>
                <a:ea typeface="Times New Roman" panose="02020603050405020304" pitchFamily="18" charset="0"/>
              </a:rPr>
              <a:t> </a:t>
            </a:r>
            <a:br>
              <a:rPr lang="en-IN" sz="2800" kern="100" dirty="0">
                <a:solidFill>
                  <a:srgbClr val="543E35"/>
                </a:solidFill>
                <a:effectLst/>
                <a:latin typeface="Times New Roman" panose="02020603050405020304" pitchFamily="18" charset="0"/>
                <a:ea typeface="Times New Roman" panose="02020603050405020304" pitchFamily="18" charset="0"/>
              </a:rPr>
            </a:br>
            <a:r>
              <a:rPr lang="en-IN" sz="2800" b="1" kern="100" dirty="0">
                <a:solidFill>
                  <a:srgbClr val="543E35"/>
                </a:solidFill>
                <a:effectLst/>
                <a:latin typeface="Times New Roman" panose="02020603050405020304" pitchFamily="18" charset="0"/>
                <a:ea typeface="Times New Roman" panose="02020603050405020304" pitchFamily="18" charset="0"/>
              </a:rPr>
              <a:t>Mission </a:t>
            </a:r>
            <a:br>
              <a:rPr lang="en-IN" sz="2800" kern="100" dirty="0">
                <a:solidFill>
                  <a:srgbClr val="543E35"/>
                </a:solidFill>
                <a:effectLst/>
                <a:latin typeface="Times New Roman" panose="02020603050405020304" pitchFamily="18" charset="0"/>
                <a:ea typeface="Times New Roman" panose="02020603050405020304" pitchFamily="18" charset="0"/>
              </a:rPr>
            </a:br>
            <a:r>
              <a:rPr lang="en-IN" sz="2800" kern="100" dirty="0">
                <a:solidFill>
                  <a:srgbClr val="543E35"/>
                </a:solidFill>
                <a:effectLst/>
                <a:latin typeface="Times New Roman" panose="02020603050405020304" pitchFamily="18" charset="0"/>
                <a:ea typeface="Times New Roman" panose="02020603050405020304" pitchFamily="18" charset="0"/>
              </a:rPr>
              <a:t>1.</a:t>
            </a:r>
            <a:r>
              <a:rPr lang="en-IN" sz="2800" u="none" strike="noStrike" kern="100" dirty="0">
                <a:solidFill>
                  <a:srgbClr val="543E35"/>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Adapting best teaching and learning techniques that cultivates Questioning and Reasoning culture among the students. </a:t>
            </a:r>
            <a:br>
              <a:rPr lang="en-IN" sz="2800" u="none" strike="noStrike" kern="100" dirty="0">
                <a:solidFill>
                  <a:srgbClr val="543E35"/>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br>
            <a:r>
              <a:rPr lang="en-IN" sz="2800" u="none" strike="noStrike" kern="100" dirty="0">
                <a:solidFill>
                  <a:srgbClr val="543E35"/>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2.Creating collaborative learning environment that ignites the critical thinking in students and leading to the innovation. </a:t>
            </a:r>
            <a:br>
              <a:rPr lang="en-IN" sz="2800" u="none" strike="noStrike" kern="100" dirty="0">
                <a:solidFill>
                  <a:srgbClr val="543E35"/>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br>
            <a:r>
              <a:rPr lang="en-IN" sz="2800" u="none" strike="noStrike" kern="100" dirty="0">
                <a:solidFill>
                  <a:srgbClr val="543E35"/>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3.Establishing Industry Institute relationship to bridge the skill gap and make them industry ready and relevant. </a:t>
            </a:r>
            <a:br>
              <a:rPr lang="en-IN" sz="2800" u="none" strike="noStrike" kern="100" dirty="0">
                <a:solidFill>
                  <a:srgbClr val="543E35"/>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br>
            <a:r>
              <a:rPr lang="en-IN" sz="2800" u="none" strike="noStrike" kern="100" dirty="0">
                <a:solidFill>
                  <a:srgbClr val="543E35"/>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4.Mentoring students to be socially responsible by inculcating ethical and moral values.</a:t>
            </a:r>
            <a:endParaRPr lang="en-IN" sz="2800" dirty="0"/>
          </a:p>
        </p:txBody>
      </p:sp>
    </p:spTree>
    <p:extLst>
      <p:ext uri="{BB962C8B-B14F-4D97-AF65-F5344CB8AC3E}">
        <p14:creationId xmlns:p14="http://schemas.microsoft.com/office/powerpoint/2010/main" val="836051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562DD-6CE0-C487-5CA1-A97BD900E976}"/>
              </a:ext>
            </a:extLst>
          </p:cNvPr>
          <p:cNvSpPr>
            <a:spLocks noGrp="1"/>
          </p:cNvSpPr>
          <p:nvPr>
            <p:ph type="title"/>
          </p:nvPr>
        </p:nvSpPr>
        <p:spPr>
          <a:xfrm>
            <a:off x="173481" y="0"/>
            <a:ext cx="8596668" cy="1320800"/>
          </a:xfrm>
        </p:spPr>
        <p:txBody>
          <a:bodyPr>
            <a:normAutofit/>
          </a:bodyPr>
          <a:lstStyle/>
          <a:p>
            <a:r>
              <a:rPr lang="en-IN" sz="3200" dirty="0">
                <a:latin typeface="Times New Roman" panose="02020603050405020304" pitchFamily="18" charset="0"/>
                <a:cs typeface="Times New Roman" panose="02020603050405020304" pitchFamily="18" charset="0"/>
              </a:rPr>
              <a:t>5.Review page</a:t>
            </a:r>
          </a:p>
        </p:txBody>
      </p:sp>
      <p:pic>
        <p:nvPicPr>
          <p:cNvPr id="4" name="Content Placeholder 3">
            <a:extLst>
              <a:ext uri="{FF2B5EF4-FFF2-40B4-BE49-F238E27FC236}">
                <a16:creationId xmlns:a16="http://schemas.microsoft.com/office/drawing/2014/main" id="{41040831-A706-CDA9-9ED7-255A5986C646}"/>
              </a:ext>
            </a:extLst>
          </p:cNvPr>
          <p:cNvPicPr>
            <a:picLocks noGrp="1" noChangeAspect="1"/>
          </p:cNvPicPr>
          <p:nvPr>
            <p:ph idx="1"/>
          </p:nvPr>
        </p:nvPicPr>
        <p:blipFill>
          <a:blip r:embed="rId2"/>
          <a:stretch>
            <a:fillRect/>
          </a:stretch>
        </p:blipFill>
        <p:spPr>
          <a:xfrm>
            <a:off x="1452304" y="660400"/>
            <a:ext cx="8596312" cy="5094515"/>
          </a:xfrm>
          <a:prstGeom prst="rect">
            <a:avLst/>
          </a:prstGeom>
        </p:spPr>
      </p:pic>
    </p:spTree>
    <p:extLst>
      <p:ext uri="{BB962C8B-B14F-4D97-AF65-F5344CB8AC3E}">
        <p14:creationId xmlns:p14="http://schemas.microsoft.com/office/powerpoint/2010/main" val="636010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BD15F-A35E-B6CE-A2C2-8D634988B3A0}"/>
              </a:ext>
            </a:extLst>
          </p:cNvPr>
          <p:cNvSpPr>
            <a:spLocks noGrp="1"/>
          </p:cNvSpPr>
          <p:nvPr>
            <p:ph type="title"/>
          </p:nvPr>
        </p:nvSpPr>
        <p:spPr>
          <a:xfrm>
            <a:off x="1797666" y="18538"/>
            <a:ext cx="8596668" cy="1320800"/>
          </a:xfrm>
        </p:spPr>
        <p:txBody>
          <a:bodyPr>
            <a:normAutofit/>
          </a:bodyPr>
          <a:lstStyle/>
          <a:p>
            <a:pPr algn="ctr"/>
            <a:r>
              <a:rPr lang="en-IN" sz="4800" dirty="0" err="1">
                <a:latin typeface="Times New Roman" panose="02020603050405020304" pitchFamily="18" charset="0"/>
                <a:cs typeface="Times New Roman" panose="02020603050405020304" pitchFamily="18" charset="0"/>
              </a:rPr>
              <a:t>Conculsion</a:t>
            </a:r>
            <a:endParaRPr lang="en-IN" sz="4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48F1E96-8072-F230-8999-231D5613A429}"/>
              </a:ext>
            </a:extLst>
          </p:cNvPr>
          <p:cNvSpPr>
            <a:spLocks noGrp="1"/>
          </p:cNvSpPr>
          <p:nvPr>
            <p:ph idx="1"/>
          </p:nvPr>
        </p:nvSpPr>
        <p:spPr>
          <a:xfrm>
            <a:off x="220134" y="581608"/>
            <a:ext cx="11592421" cy="5154611"/>
          </a:xfrm>
        </p:spPr>
        <p:txBody>
          <a:bodyPr>
            <a:normAutofit fontScale="25000" lnSpcReduction="20000"/>
          </a:bodyPr>
          <a:lstStyle/>
          <a:p>
            <a:pPr marL="2540" marR="732155" indent="0" algn="just">
              <a:lnSpc>
                <a:spcPct val="148000"/>
              </a:lnSpc>
              <a:spcAft>
                <a:spcPts val="5"/>
              </a:spcAft>
              <a:buNone/>
            </a:pPr>
            <a:r>
              <a:rPr lang="en-US" sz="11200" kern="100" dirty="0">
                <a:solidFill>
                  <a:srgbClr val="000000"/>
                </a:solidFill>
                <a:effectLst/>
                <a:latin typeface="Times New Roman" panose="02020603050405020304" pitchFamily="18" charset="0"/>
                <a:ea typeface="Times New Roman" panose="02020603050405020304" pitchFamily="18" charset="0"/>
              </a:rPr>
              <a:t>Bike Rental System is a website and it is restricted to only limited type of users. In this application, Admin have been given access rights and are restricted up to certain functionalities, so that the data is maintained securely and redundant data is prevented. As the Data is stored electronically, it is necessary to have a Computer and Network connection to access the Application. This is a software which helps the user to rent bike base on their need and it reduces the amount of manual data entry and gives greater efficiency. The User Interface of it is very friendly and can be easily used by anyone. It also decreases the amount of time taken to write details and other modules. At the end, this software can perform all the tasks accurately and can do the work for which it is made. </a:t>
            </a:r>
            <a:endParaRPr lang="en-IN" sz="11200" kern="100" dirty="0">
              <a:solidFill>
                <a:srgbClr val="000000"/>
              </a:solidFill>
              <a:effectLst/>
              <a:latin typeface="Times New Roman" panose="02020603050405020304" pitchFamily="18" charset="0"/>
              <a:ea typeface="Times New Roman" panose="02020603050405020304" pitchFamily="18" charset="0"/>
            </a:endParaRPr>
          </a:p>
          <a:p>
            <a:pPr marL="6350" marR="732155" indent="-6350" algn="l">
              <a:lnSpc>
                <a:spcPct val="107000"/>
              </a:lnSpc>
              <a:spcAft>
                <a:spcPts val="560"/>
              </a:spcAft>
            </a:pPr>
            <a:r>
              <a:rPr lang="en-US" sz="1800" kern="100" dirty="0">
                <a:solidFill>
                  <a:srgbClr val="000000"/>
                </a:solidFill>
                <a:effectLst/>
                <a:latin typeface="Times New Roman" panose="02020603050405020304" pitchFamily="18" charset="0"/>
                <a:ea typeface="Times New Roman" panose="02020603050405020304" pitchFamily="18" charset="0"/>
              </a:rPr>
              <a:t> </a:t>
            </a:r>
            <a:endParaRPr lang="en-IN" sz="1800" kern="100" dirty="0">
              <a:solidFill>
                <a:srgbClr val="000000"/>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769446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8FD0D-9BE4-CF3F-57CB-42CC918B1A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94ED3D-8F26-0A48-BD81-1EBFDBE71585}"/>
              </a:ext>
            </a:extLst>
          </p:cNvPr>
          <p:cNvSpPr>
            <a:spLocks noGrp="1"/>
          </p:cNvSpPr>
          <p:nvPr>
            <p:ph type="title"/>
          </p:nvPr>
        </p:nvSpPr>
        <p:spPr>
          <a:xfrm>
            <a:off x="1107383" y="2768600"/>
            <a:ext cx="8596668" cy="1320800"/>
          </a:xfrm>
        </p:spPr>
        <p:txBody>
          <a:bodyPr>
            <a:normAutofit/>
          </a:bodyPr>
          <a:lstStyle/>
          <a:p>
            <a:pPr algn="ctr"/>
            <a:r>
              <a:rPr lang="en-IN" sz="66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924890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8201D-863D-7480-FA04-2B77350F06D0}"/>
              </a:ext>
            </a:extLst>
          </p:cNvPr>
          <p:cNvSpPr>
            <a:spLocks noGrp="1"/>
          </p:cNvSpPr>
          <p:nvPr>
            <p:ph type="title"/>
          </p:nvPr>
        </p:nvSpPr>
        <p:spPr>
          <a:xfrm>
            <a:off x="341432" y="383786"/>
            <a:ext cx="10515600" cy="1325563"/>
          </a:xfrm>
        </p:spPr>
        <p:txBody>
          <a:bodyPr>
            <a:normAutofit/>
          </a:bodyPr>
          <a:lstStyle/>
          <a:p>
            <a:r>
              <a:rPr lang="en-IN" sz="3200" b="1" dirty="0">
                <a:latin typeface="Times New Roman" panose="02020603050405020304" pitchFamily="18" charset="0"/>
                <a:cs typeface="Times New Roman" panose="02020603050405020304" pitchFamily="18" charset="0"/>
              </a:rPr>
              <a:t>INDEX</a:t>
            </a:r>
          </a:p>
        </p:txBody>
      </p:sp>
      <p:sp>
        <p:nvSpPr>
          <p:cNvPr id="3" name="Content Placeholder 2">
            <a:extLst>
              <a:ext uri="{FF2B5EF4-FFF2-40B4-BE49-F238E27FC236}">
                <a16:creationId xmlns:a16="http://schemas.microsoft.com/office/drawing/2014/main" id="{BF6AE94C-5D5B-0A9C-61FB-056D94B4AAB8}"/>
              </a:ext>
            </a:extLst>
          </p:cNvPr>
          <p:cNvSpPr>
            <a:spLocks noGrp="1"/>
          </p:cNvSpPr>
          <p:nvPr>
            <p:ph idx="1"/>
          </p:nvPr>
        </p:nvSpPr>
        <p:spPr>
          <a:xfrm>
            <a:off x="341432" y="1143380"/>
            <a:ext cx="8596668" cy="3880773"/>
          </a:xfrm>
        </p:spPr>
        <p:txBody>
          <a:bodyPr>
            <a:normAutofit fontScale="92500" lnSpcReduction="10000"/>
          </a:bodyPr>
          <a:lstStyle/>
          <a:p>
            <a:pPr algn="just"/>
            <a:r>
              <a:rPr lang="en-IN" sz="3300" dirty="0">
                <a:latin typeface="Times New Roman" panose="02020603050405020304" pitchFamily="18" charset="0"/>
                <a:cs typeface="Times New Roman" panose="02020603050405020304" pitchFamily="18" charset="0"/>
              </a:rPr>
              <a:t>Introduction</a:t>
            </a:r>
          </a:p>
          <a:p>
            <a:pPr algn="just"/>
            <a:r>
              <a:rPr lang="en-IN" sz="3300" dirty="0">
                <a:latin typeface="Times New Roman" panose="02020603050405020304" pitchFamily="18" charset="0"/>
                <a:cs typeface="Times New Roman" panose="02020603050405020304" pitchFamily="18" charset="0"/>
              </a:rPr>
              <a:t>Internship syllabus</a:t>
            </a:r>
          </a:p>
          <a:p>
            <a:pPr algn="just"/>
            <a:r>
              <a:rPr lang="en-IN" sz="3300" dirty="0">
                <a:latin typeface="Times New Roman" panose="02020603050405020304" pitchFamily="18" charset="0"/>
                <a:cs typeface="Times New Roman" panose="02020603050405020304" pitchFamily="18" charset="0"/>
              </a:rPr>
              <a:t>Technologies used </a:t>
            </a:r>
          </a:p>
          <a:p>
            <a:pPr marL="0" indent="0" algn="just">
              <a:buNone/>
            </a:pPr>
            <a:r>
              <a:rPr lang="en-IN" sz="3300" dirty="0">
                <a:latin typeface="Times New Roman" panose="02020603050405020304" pitchFamily="18" charset="0"/>
                <a:cs typeface="Times New Roman" panose="02020603050405020304" pitchFamily="18" charset="0"/>
              </a:rPr>
              <a:t>         (  Hardware requirements </a:t>
            </a:r>
          </a:p>
          <a:p>
            <a:pPr marL="0" indent="0" algn="just">
              <a:buNone/>
            </a:pPr>
            <a:r>
              <a:rPr lang="en-IN" sz="3300" dirty="0">
                <a:latin typeface="Times New Roman" panose="02020603050405020304" pitchFamily="18" charset="0"/>
                <a:cs typeface="Times New Roman" panose="02020603050405020304" pitchFamily="18" charset="0"/>
              </a:rPr>
              <a:t>           Software requirements)</a:t>
            </a:r>
          </a:p>
          <a:p>
            <a:pPr algn="just"/>
            <a:r>
              <a:rPr lang="en-IN" sz="3300" dirty="0">
                <a:latin typeface="Times New Roman" panose="02020603050405020304" pitchFamily="18" charset="0"/>
                <a:cs typeface="Times New Roman" panose="02020603050405020304" pitchFamily="18" charset="0"/>
              </a:rPr>
              <a:t>Snap shots</a:t>
            </a:r>
          </a:p>
          <a:p>
            <a:pPr algn="just"/>
            <a:r>
              <a:rPr lang="en-IN" sz="3300" dirty="0">
                <a:latin typeface="Times New Roman" panose="02020603050405020304" pitchFamily="18" charset="0"/>
                <a:cs typeface="Times New Roman" panose="02020603050405020304" pitchFamily="18" charset="0"/>
              </a:rPr>
              <a:t>Summary</a:t>
            </a:r>
          </a:p>
          <a:p>
            <a:endParaRPr lang="en-IN" dirty="0"/>
          </a:p>
        </p:txBody>
      </p:sp>
    </p:spTree>
    <p:extLst>
      <p:ext uri="{BB962C8B-B14F-4D97-AF65-F5344CB8AC3E}">
        <p14:creationId xmlns:p14="http://schemas.microsoft.com/office/powerpoint/2010/main" val="2015929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0E941-07E1-C8BE-236D-FEDD5E291787}"/>
              </a:ext>
            </a:extLst>
          </p:cNvPr>
          <p:cNvSpPr>
            <a:spLocks noGrp="1"/>
          </p:cNvSpPr>
          <p:nvPr>
            <p:ph type="title"/>
          </p:nvPr>
        </p:nvSpPr>
        <p:spPr/>
        <p:txBody>
          <a:bodyPr/>
          <a:lstStyle/>
          <a:p>
            <a:pPr algn="ctr"/>
            <a:r>
              <a:rPr lang="en-IN" dirty="0"/>
              <a:t>Introduction</a:t>
            </a:r>
          </a:p>
        </p:txBody>
      </p:sp>
      <p:sp>
        <p:nvSpPr>
          <p:cNvPr id="3" name="Content Placeholder 2">
            <a:extLst>
              <a:ext uri="{FF2B5EF4-FFF2-40B4-BE49-F238E27FC236}">
                <a16:creationId xmlns:a16="http://schemas.microsoft.com/office/drawing/2014/main" id="{712D5259-7332-8EB4-AD4A-842FFE82F797}"/>
              </a:ext>
            </a:extLst>
          </p:cNvPr>
          <p:cNvSpPr>
            <a:spLocks noGrp="1"/>
          </p:cNvSpPr>
          <p:nvPr>
            <p:ph idx="1"/>
          </p:nvPr>
        </p:nvSpPr>
        <p:spPr>
          <a:xfrm>
            <a:off x="89452" y="1594058"/>
            <a:ext cx="11976652" cy="3880773"/>
          </a:xfrm>
        </p:spPr>
        <p:txBody>
          <a:bodyPr/>
          <a:lstStyle/>
          <a:p>
            <a:pPr marL="0" indent="0" algn="just">
              <a:buNone/>
            </a:pPr>
            <a:r>
              <a:rPr lang="en-IN" sz="2800" dirty="0">
                <a:latin typeface="Times New Roman" panose="02020603050405020304" pitchFamily="18" charset="0"/>
                <a:cs typeface="Times New Roman" panose="02020603050405020304" pitchFamily="18" charset="0"/>
              </a:rPr>
              <a:t>Bike rental site is a online site for renting bikes.</a:t>
            </a:r>
          </a:p>
          <a:p>
            <a:pPr marL="0" indent="0" algn="just">
              <a:buNone/>
            </a:pPr>
            <a:r>
              <a:rPr lang="en-IN" sz="2800" dirty="0">
                <a:latin typeface="Times New Roman" panose="02020603050405020304" pitchFamily="18" charset="0"/>
                <a:cs typeface="Times New Roman" panose="02020603050405020304" pitchFamily="18" charset="0"/>
              </a:rPr>
              <a:t>Bike rentals site is a modern solution for transportation issues around the cities.</a:t>
            </a:r>
          </a:p>
          <a:p>
            <a:pPr marL="0" indent="0" algn="just">
              <a:buNone/>
            </a:pPr>
            <a:r>
              <a:rPr lang="en-IN" sz="2800" dirty="0">
                <a:latin typeface="Times New Roman" panose="02020603050405020304" pitchFamily="18" charset="0"/>
                <a:cs typeface="Times New Roman" panose="02020603050405020304" pitchFamily="18" charset="0"/>
              </a:rPr>
              <a:t>It is designed to give an easy access and for wide range of selection of bikes.</a:t>
            </a:r>
          </a:p>
          <a:p>
            <a:pPr marL="0" indent="0" algn="just">
              <a:buNone/>
            </a:pPr>
            <a:r>
              <a:rPr lang="en-IN" sz="2800" dirty="0">
                <a:latin typeface="Times New Roman" panose="02020603050405020304" pitchFamily="18" charset="0"/>
                <a:cs typeface="Times New Roman" panose="02020603050405020304" pitchFamily="18" charset="0"/>
              </a:rPr>
              <a:t>This </a:t>
            </a:r>
            <a:r>
              <a:rPr lang="en-US" sz="2800" dirty="0">
                <a:latin typeface="Times New Roman" panose="02020603050405020304" pitchFamily="18" charset="0"/>
                <a:ea typeface="Times New Roman"/>
                <a:cs typeface="Times New Roman" panose="02020603050405020304" pitchFamily="18" charset="0"/>
                <a:sym typeface="Times New Roman"/>
              </a:rPr>
              <a:t>project was developed through the skills acquired during our Internship.</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2295452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8CEEF-0DFC-EC5E-232E-BB504A2D78A6}"/>
              </a:ext>
            </a:extLst>
          </p:cNvPr>
          <p:cNvSpPr>
            <a:spLocks noGrp="1"/>
          </p:cNvSpPr>
          <p:nvPr>
            <p:ph type="title"/>
          </p:nvPr>
        </p:nvSpPr>
        <p:spPr>
          <a:xfrm>
            <a:off x="77567" y="0"/>
            <a:ext cx="8596668" cy="1320800"/>
          </a:xfrm>
        </p:spPr>
        <p:txBody>
          <a:bodyPr/>
          <a:lstStyle/>
          <a:p>
            <a:r>
              <a:rPr lang="en-IN" dirty="0">
                <a:latin typeface="Times New Roman" panose="02020603050405020304" pitchFamily="18" charset="0"/>
                <a:cs typeface="Times New Roman" panose="02020603050405020304" pitchFamily="18" charset="0"/>
              </a:rPr>
              <a:t>HTML </a:t>
            </a:r>
          </a:p>
        </p:txBody>
      </p:sp>
      <p:sp>
        <p:nvSpPr>
          <p:cNvPr id="3" name="Content Placeholder 2">
            <a:extLst>
              <a:ext uri="{FF2B5EF4-FFF2-40B4-BE49-F238E27FC236}">
                <a16:creationId xmlns:a16="http://schemas.microsoft.com/office/drawing/2014/main" id="{8E3F0DD0-D093-9757-A3E3-19A64F196A39}"/>
              </a:ext>
            </a:extLst>
          </p:cNvPr>
          <p:cNvSpPr>
            <a:spLocks noGrp="1"/>
          </p:cNvSpPr>
          <p:nvPr>
            <p:ph idx="1"/>
          </p:nvPr>
        </p:nvSpPr>
        <p:spPr>
          <a:xfrm>
            <a:off x="372534" y="882396"/>
            <a:ext cx="11741899" cy="6265656"/>
          </a:xfrm>
        </p:spPr>
        <p:txBody>
          <a:bodyPr>
            <a:normAutofit fontScale="25000" lnSpcReduction="20000"/>
          </a:bodyPr>
          <a:lstStyle/>
          <a:p>
            <a:pPr algn="just"/>
            <a:r>
              <a:rPr lang="en-US" sz="11200" dirty="0">
                <a:latin typeface="Times New Roman" panose="02020603050405020304" pitchFamily="18" charset="0"/>
                <a:cs typeface="Times New Roman" panose="02020603050405020304" pitchFamily="18" charset="0"/>
              </a:rPr>
              <a:t>HTML tags are like keywords which defines that how web browser will format and display the content. With the help of tags, a web browser can distinguish between an HTML content and a simple content.</a:t>
            </a:r>
          </a:p>
          <a:p>
            <a:pPr algn="just"/>
            <a:r>
              <a:rPr lang="en-IN" sz="11200" dirty="0">
                <a:latin typeface="Times New Roman" panose="02020603050405020304" pitchFamily="18" charset="0"/>
                <a:cs typeface="Times New Roman" panose="02020603050405020304" pitchFamily="18" charset="0"/>
              </a:rPr>
              <a:t>Syntax:   &lt;tag&gt; content &lt;/tag&gt;</a:t>
            </a:r>
          </a:p>
          <a:p>
            <a:pPr algn="just"/>
            <a:endParaRPr lang="en-IN" sz="11200" dirty="0">
              <a:latin typeface="Times New Roman" panose="02020603050405020304" pitchFamily="18" charset="0"/>
              <a:cs typeface="Times New Roman" panose="02020603050405020304" pitchFamily="18" charset="0"/>
            </a:endParaRPr>
          </a:p>
          <a:p>
            <a:pPr algn="just"/>
            <a:r>
              <a:rPr lang="en-US" sz="11200" dirty="0">
                <a:latin typeface="Times New Roman" panose="02020603050405020304" pitchFamily="18" charset="0"/>
                <a:cs typeface="Times New Roman" panose="02020603050405020304" pitchFamily="18" charset="0"/>
              </a:rPr>
              <a:t>Example of HTML tags:</a:t>
            </a:r>
          </a:p>
          <a:p>
            <a:pPr marL="285750" indent="-285750" algn="just">
              <a:buFont typeface="Arial" panose="020B0604020202020204" pitchFamily="34" charset="0"/>
              <a:buChar char="•"/>
            </a:pPr>
            <a:r>
              <a:rPr lang="en-US" sz="11200" dirty="0">
                <a:latin typeface="Times New Roman" panose="02020603050405020304" pitchFamily="18" charset="0"/>
                <a:cs typeface="Times New Roman" panose="02020603050405020304" pitchFamily="18" charset="0"/>
              </a:rPr>
              <a:t>Heading tag &lt;h1&gt;……&lt;/h2&gt;</a:t>
            </a:r>
          </a:p>
          <a:p>
            <a:pPr marL="285750" indent="-285750" algn="just">
              <a:buFont typeface="Arial" panose="020B0604020202020204" pitchFamily="34" charset="0"/>
              <a:buChar char="•"/>
            </a:pPr>
            <a:r>
              <a:rPr lang="en-US" sz="11200" dirty="0">
                <a:latin typeface="Times New Roman" panose="02020603050405020304" pitchFamily="18" charset="0"/>
                <a:cs typeface="Times New Roman" panose="02020603050405020304" pitchFamily="18" charset="0"/>
              </a:rPr>
              <a:t>Paragraph tag&lt;p&gt;……&lt;/p&gt;</a:t>
            </a:r>
          </a:p>
          <a:p>
            <a:pPr marL="285750" indent="-285750" algn="just">
              <a:buFont typeface="Arial" panose="020B0604020202020204" pitchFamily="34" charset="0"/>
              <a:buChar char="•"/>
            </a:pPr>
            <a:r>
              <a:rPr lang="en-US" sz="11200" dirty="0">
                <a:latin typeface="Times New Roman" panose="02020603050405020304" pitchFamily="18" charset="0"/>
                <a:cs typeface="Times New Roman" panose="02020603050405020304" pitchFamily="18" charset="0"/>
              </a:rPr>
              <a:t>Bold, italic, underline tag &lt;b&gt;…&lt;/b&gt;, &lt;</a:t>
            </a:r>
            <a:r>
              <a:rPr lang="en-US" sz="11200" dirty="0" err="1">
                <a:latin typeface="Times New Roman" panose="02020603050405020304" pitchFamily="18" charset="0"/>
                <a:cs typeface="Times New Roman" panose="02020603050405020304" pitchFamily="18" charset="0"/>
              </a:rPr>
              <a:t>i</a:t>
            </a:r>
            <a:r>
              <a:rPr lang="en-US" sz="11200" dirty="0">
                <a:latin typeface="Times New Roman" panose="02020603050405020304" pitchFamily="18" charset="0"/>
                <a:cs typeface="Times New Roman" panose="02020603050405020304" pitchFamily="18" charset="0"/>
              </a:rPr>
              <a:t>&gt;…&lt;/</a:t>
            </a:r>
            <a:r>
              <a:rPr lang="en-US" sz="11200" dirty="0" err="1">
                <a:latin typeface="Times New Roman" panose="02020603050405020304" pitchFamily="18" charset="0"/>
                <a:cs typeface="Times New Roman" panose="02020603050405020304" pitchFamily="18" charset="0"/>
              </a:rPr>
              <a:t>i</a:t>
            </a:r>
            <a:r>
              <a:rPr lang="en-US" sz="11200" dirty="0">
                <a:latin typeface="Times New Roman" panose="02020603050405020304" pitchFamily="18" charset="0"/>
                <a:cs typeface="Times New Roman" panose="02020603050405020304" pitchFamily="18" charset="0"/>
              </a:rPr>
              <a:t>&gt;, &lt;u&gt;…&lt;/u&gt;</a:t>
            </a:r>
          </a:p>
          <a:p>
            <a:pPr marL="285750" indent="-285750" algn="just">
              <a:buFont typeface="Arial" panose="020B0604020202020204" pitchFamily="34" charset="0"/>
              <a:buChar char="•"/>
            </a:pPr>
            <a:r>
              <a:rPr lang="en-US" sz="11200" dirty="0">
                <a:latin typeface="Times New Roman" panose="02020603050405020304" pitchFamily="18" charset="0"/>
                <a:cs typeface="Times New Roman" panose="02020603050405020304" pitchFamily="18" charset="0"/>
              </a:rPr>
              <a:t>Break tag &lt;</a:t>
            </a:r>
            <a:r>
              <a:rPr lang="en-US" sz="11200" dirty="0" err="1">
                <a:latin typeface="Times New Roman" panose="02020603050405020304" pitchFamily="18" charset="0"/>
                <a:cs typeface="Times New Roman" panose="02020603050405020304" pitchFamily="18" charset="0"/>
              </a:rPr>
              <a:t>br</a:t>
            </a:r>
            <a:r>
              <a:rPr lang="en-US" sz="11200" dirty="0">
                <a:latin typeface="Times New Roman" panose="02020603050405020304" pitchFamily="18" charset="0"/>
                <a:cs typeface="Times New Roman" panose="02020603050405020304" pitchFamily="18" charset="0"/>
              </a:rPr>
              <a:t>&gt;…..&lt;/</a:t>
            </a:r>
            <a:r>
              <a:rPr lang="en-US" sz="11200" dirty="0" err="1">
                <a:latin typeface="Times New Roman" panose="02020603050405020304" pitchFamily="18" charset="0"/>
                <a:cs typeface="Times New Roman" panose="02020603050405020304" pitchFamily="18" charset="0"/>
              </a:rPr>
              <a:t>br</a:t>
            </a:r>
            <a:r>
              <a:rPr lang="en-US" sz="11200" dirty="0">
                <a:latin typeface="Times New Roman" panose="02020603050405020304" pitchFamily="18" charset="0"/>
                <a:cs typeface="Times New Roman" panose="02020603050405020304" pitchFamily="18" charset="0"/>
              </a:rPr>
              <a:t>&gt;</a:t>
            </a:r>
          </a:p>
          <a:p>
            <a:pPr marL="285750" indent="-285750" algn="just">
              <a:buFont typeface="Arial" panose="020B0604020202020204" pitchFamily="34" charset="0"/>
              <a:buChar char="•"/>
            </a:pPr>
            <a:r>
              <a:rPr lang="en-US" sz="11200" dirty="0">
                <a:latin typeface="Times New Roman" panose="02020603050405020304" pitchFamily="18" charset="0"/>
                <a:cs typeface="Times New Roman" panose="02020603050405020304" pitchFamily="18" charset="0"/>
              </a:rPr>
              <a:t>Anchor tag &lt;a </a:t>
            </a:r>
            <a:r>
              <a:rPr lang="en-US" sz="11200" dirty="0" err="1">
                <a:latin typeface="Times New Roman" panose="02020603050405020304" pitchFamily="18" charset="0"/>
                <a:cs typeface="Times New Roman" panose="02020603050405020304" pitchFamily="18" charset="0"/>
              </a:rPr>
              <a:t>href</a:t>
            </a:r>
            <a:r>
              <a:rPr lang="en-US" sz="11200" dirty="0">
                <a:latin typeface="Times New Roman" panose="02020603050405020304" pitchFamily="18" charset="0"/>
                <a:cs typeface="Times New Roman" panose="02020603050405020304" pitchFamily="18" charset="0"/>
              </a:rPr>
              <a:t>=“   ”&gt;….&lt;/a&gt;</a:t>
            </a:r>
          </a:p>
          <a:p>
            <a:pPr marL="285750" indent="-285750" algn="just">
              <a:buFont typeface="Arial" panose="020B0604020202020204" pitchFamily="34" charset="0"/>
              <a:buChar char="•"/>
            </a:pPr>
            <a:r>
              <a:rPr lang="en-US" sz="11200" dirty="0">
                <a:latin typeface="Times New Roman" panose="02020603050405020304" pitchFamily="18" charset="0"/>
                <a:cs typeface="Times New Roman" panose="02020603050405020304" pitchFamily="18" charset="0"/>
              </a:rPr>
              <a:t>Image tag &lt;</a:t>
            </a:r>
            <a:r>
              <a:rPr lang="en-US" sz="11200" dirty="0" err="1">
                <a:latin typeface="Times New Roman" panose="02020603050405020304" pitchFamily="18" charset="0"/>
                <a:cs typeface="Times New Roman" panose="02020603050405020304" pitchFamily="18" charset="0"/>
              </a:rPr>
              <a:t>img</a:t>
            </a:r>
            <a:r>
              <a:rPr lang="en-US" sz="11200" dirty="0">
                <a:latin typeface="Times New Roman" panose="02020603050405020304" pitchFamily="18" charset="0"/>
                <a:cs typeface="Times New Roman" panose="02020603050405020304" pitchFamily="18" charset="0"/>
              </a:rPr>
              <a:t> </a:t>
            </a:r>
            <a:r>
              <a:rPr lang="en-US" sz="11200" dirty="0" err="1">
                <a:latin typeface="Times New Roman" panose="02020603050405020304" pitchFamily="18" charset="0"/>
                <a:cs typeface="Times New Roman" panose="02020603050405020304" pitchFamily="18" charset="0"/>
              </a:rPr>
              <a:t>src</a:t>
            </a:r>
            <a:r>
              <a:rPr lang="en-US" sz="11200" dirty="0">
                <a:latin typeface="Times New Roman" panose="02020603050405020304" pitchFamily="18" charset="0"/>
                <a:cs typeface="Times New Roman" panose="02020603050405020304" pitchFamily="18" charset="0"/>
              </a:rPr>
              <a:t>=“  ”&gt;….&lt;/</a:t>
            </a:r>
            <a:r>
              <a:rPr lang="en-US" sz="11200" dirty="0" err="1">
                <a:latin typeface="Times New Roman" panose="02020603050405020304" pitchFamily="18" charset="0"/>
                <a:cs typeface="Times New Roman" panose="02020603050405020304" pitchFamily="18" charset="0"/>
              </a:rPr>
              <a:t>img</a:t>
            </a:r>
            <a:r>
              <a:rPr lang="en-US" sz="11200" dirty="0">
                <a:latin typeface="Times New Roman" panose="02020603050405020304" pitchFamily="18" charset="0"/>
                <a:cs typeface="Times New Roman" panose="02020603050405020304" pitchFamily="18" charset="0"/>
              </a:rPr>
              <a:t>&gt;</a:t>
            </a:r>
          </a:p>
          <a:p>
            <a:pPr marL="285750" indent="-285750" algn="just">
              <a:buFont typeface="Arial" panose="020B0604020202020204" pitchFamily="34" charset="0"/>
              <a:buChar char="•"/>
            </a:pPr>
            <a:r>
              <a:rPr lang="en-US" sz="11200" dirty="0">
                <a:latin typeface="Times New Roman" panose="02020603050405020304" pitchFamily="18" charset="0"/>
                <a:cs typeface="Times New Roman" panose="02020603050405020304" pitchFamily="18" charset="0"/>
              </a:rPr>
              <a:t>Div tag &lt;div&gt;…..&lt;/div&gt;</a:t>
            </a:r>
          </a:p>
          <a:p>
            <a:pPr algn="just"/>
            <a:endParaRPr lang="en-IN" dirty="0"/>
          </a:p>
        </p:txBody>
      </p:sp>
    </p:spTree>
    <p:extLst>
      <p:ext uri="{BB962C8B-B14F-4D97-AF65-F5344CB8AC3E}">
        <p14:creationId xmlns:p14="http://schemas.microsoft.com/office/powerpoint/2010/main" val="3342119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626DB-952F-80F5-72FA-75C427848569}"/>
              </a:ext>
            </a:extLst>
          </p:cNvPr>
          <p:cNvSpPr>
            <a:spLocks noGrp="1"/>
          </p:cNvSpPr>
          <p:nvPr>
            <p:ph type="title"/>
          </p:nvPr>
        </p:nvSpPr>
        <p:spPr>
          <a:xfrm>
            <a:off x="0" y="29817"/>
            <a:ext cx="8596668" cy="1320800"/>
          </a:xfrm>
        </p:spPr>
        <p:txBody>
          <a:bodyPr/>
          <a:lstStyle/>
          <a:p>
            <a:r>
              <a:rPr lang="en-IN" dirty="0">
                <a:latin typeface="Times New Roman" panose="02020603050405020304" pitchFamily="18" charset="0"/>
                <a:cs typeface="Times New Roman" panose="02020603050405020304" pitchFamily="18" charset="0"/>
              </a:rPr>
              <a:t>Elements to layout an HTML web page</a:t>
            </a:r>
          </a:p>
        </p:txBody>
      </p:sp>
      <p:pic>
        <p:nvPicPr>
          <p:cNvPr id="4" name="Content Placeholder 3">
            <a:extLst>
              <a:ext uri="{FF2B5EF4-FFF2-40B4-BE49-F238E27FC236}">
                <a16:creationId xmlns:a16="http://schemas.microsoft.com/office/drawing/2014/main" id="{EB3F18FA-8C41-ADC0-5525-F1B0735CCC9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938" b="22141"/>
          <a:stretch/>
        </p:blipFill>
        <p:spPr>
          <a:xfrm>
            <a:off x="347802" y="805070"/>
            <a:ext cx="11496396" cy="5804452"/>
          </a:xfrm>
          <a:prstGeom prst="rect">
            <a:avLst/>
          </a:prstGeom>
        </p:spPr>
      </p:pic>
    </p:spTree>
    <p:extLst>
      <p:ext uri="{BB962C8B-B14F-4D97-AF65-F5344CB8AC3E}">
        <p14:creationId xmlns:p14="http://schemas.microsoft.com/office/powerpoint/2010/main" val="2760586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ED64-7BD3-C7DF-91BC-D6CEC3E6A4D9}"/>
              </a:ext>
            </a:extLst>
          </p:cNvPr>
          <p:cNvSpPr>
            <a:spLocks noGrp="1"/>
          </p:cNvSpPr>
          <p:nvPr>
            <p:ph type="title"/>
          </p:nvPr>
        </p:nvSpPr>
        <p:spPr>
          <a:xfrm>
            <a:off x="0" y="0"/>
            <a:ext cx="8911687" cy="1280890"/>
          </a:xfrm>
        </p:spPr>
        <p:txBody>
          <a:bodyPr>
            <a:normAutofit/>
          </a:bodyPr>
          <a:lstStyle/>
          <a:p>
            <a:r>
              <a:rPr lang="en-IN" sz="2800" b="1" dirty="0">
                <a:latin typeface="Times New Roman" panose="02020603050405020304" pitchFamily="18" charset="0"/>
                <a:cs typeface="Times New Roman" panose="02020603050405020304" pitchFamily="18" charset="0"/>
              </a:rPr>
              <a:t>CSS</a:t>
            </a:r>
            <a:r>
              <a:rPr lang="en-IN" sz="2800" b="1" dirty="0"/>
              <a:t> </a:t>
            </a:r>
          </a:p>
        </p:txBody>
      </p:sp>
      <p:sp>
        <p:nvSpPr>
          <p:cNvPr id="3" name="Content Placeholder 2">
            <a:extLst>
              <a:ext uri="{FF2B5EF4-FFF2-40B4-BE49-F238E27FC236}">
                <a16:creationId xmlns:a16="http://schemas.microsoft.com/office/drawing/2014/main" id="{A3859C1E-B431-1CA4-8F57-1B2889AF9427}"/>
              </a:ext>
            </a:extLst>
          </p:cNvPr>
          <p:cNvSpPr>
            <a:spLocks noGrp="1"/>
          </p:cNvSpPr>
          <p:nvPr>
            <p:ph idx="1"/>
          </p:nvPr>
        </p:nvSpPr>
        <p:spPr>
          <a:xfrm>
            <a:off x="0" y="500755"/>
            <a:ext cx="12192000" cy="6436758"/>
          </a:xfrm>
        </p:spPr>
        <p:txBody>
          <a:bodyPr>
            <a:normAutofit fontScale="77500" lnSpcReduction="20000"/>
          </a:bodyPr>
          <a:lstStyle/>
          <a:p>
            <a:pPr algn="just"/>
            <a:r>
              <a:rPr lang="en-US" sz="2800" dirty="0">
                <a:latin typeface="Times New Roman" panose="02020603050405020304" pitchFamily="18" charset="0"/>
                <a:cs typeface="Times New Roman" panose="02020603050405020304" pitchFamily="18" charset="0"/>
              </a:rPr>
              <a:t>CSS stands for Cascading Style Sheets</a:t>
            </a:r>
          </a:p>
          <a:p>
            <a:pPr algn="just"/>
            <a:r>
              <a:rPr lang="en-US" sz="2800" dirty="0">
                <a:latin typeface="Times New Roman" panose="02020603050405020304" pitchFamily="18" charset="0"/>
                <a:cs typeface="Times New Roman" panose="02020603050405020304" pitchFamily="18" charset="0"/>
              </a:rPr>
              <a:t>CSS describes how HTML elements are to be displayed on screen</a:t>
            </a:r>
          </a:p>
          <a:p>
            <a:pPr algn="just"/>
            <a:r>
              <a:rPr lang="en-US" sz="2800" dirty="0">
                <a:latin typeface="Times New Roman" panose="02020603050405020304" pitchFamily="18" charset="0"/>
                <a:cs typeface="Times New Roman" panose="02020603050405020304" pitchFamily="18" charset="0"/>
              </a:rPr>
              <a:t>A CSS selector selects the HTML elements we want to style.</a:t>
            </a:r>
          </a:p>
          <a:p>
            <a:pPr marL="0" indent="0" algn="just">
              <a:buNone/>
            </a:pPr>
            <a:r>
              <a:rPr lang="en-US" sz="3600" b="1" dirty="0" err="1">
                <a:solidFill>
                  <a:srgbClr val="92D050"/>
                </a:solidFill>
                <a:latin typeface="Times New Roman" panose="02020603050405020304" pitchFamily="18" charset="0"/>
                <a:cs typeface="Times New Roman" panose="02020603050405020304" pitchFamily="18" charset="0"/>
              </a:rPr>
              <a:t>Javascript</a:t>
            </a:r>
            <a:r>
              <a:rPr lang="en-US" sz="3600" b="1" dirty="0">
                <a:solidFill>
                  <a:srgbClr val="92D050"/>
                </a:solidFill>
                <a:latin typeface="Times New Roman" panose="02020603050405020304" pitchFamily="18" charset="0"/>
                <a:cs typeface="Times New Roman" panose="02020603050405020304" pitchFamily="18" charset="0"/>
              </a:rPr>
              <a:t> </a:t>
            </a:r>
          </a:p>
          <a:p>
            <a:pPr algn="just"/>
            <a:r>
              <a:rPr lang="en-US" sz="3300" dirty="0" err="1">
                <a:solidFill>
                  <a:srgbClr val="333333"/>
                </a:solidFill>
                <a:latin typeface="Times New Roman" panose="02020603050405020304" pitchFamily="18" charset="0"/>
                <a:cs typeface="Times New Roman" panose="02020603050405020304" pitchFamily="18" charset="0"/>
              </a:rPr>
              <a:t>Javascript</a:t>
            </a:r>
            <a:r>
              <a:rPr lang="en-US" sz="3300" dirty="0">
                <a:solidFill>
                  <a:srgbClr val="333333"/>
                </a:solidFill>
                <a:latin typeface="Times New Roman" panose="02020603050405020304" pitchFamily="18" charset="0"/>
                <a:cs typeface="Times New Roman" panose="02020603050405020304" pitchFamily="18" charset="0"/>
              </a:rPr>
              <a:t> is an interpreted, full-fledged programming language that enables dynamic</a:t>
            </a:r>
          </a:p>
          <a:p>
            <a:pPr marL="0" indent="0" algn="just">
              <a:buNone/>
            </a:pPr>
            <a:r>
              <a:rPr lang="en-US" sz="3300" dirty="0">
                <a:solidFill>
                  <a:srgbClr val="333333"/>
                </a:solidFill>
                <a:latin typeface="Times New Roman" panose="02020603050405020304" pitchFamily="18" charset="0"/>
                <a:cs typeface="Times New Roman" panose="02020603050405020304" pitchFamily="18" charset="0"/>
              </a:rPr>
              <a:t> interactivity on websites when applied to an HTML document.</a:t>
            </a:r>
          </a:p>
          <a:p>
            <a:pPr algn="just"/>
            <a:r>
              <a:rPr lang="en-US" sz="3300" dirty="0">
                <a:latin typeface="Times New Roman" panose="02020603050405020304" pitchFamily="18" charset="0"/>
                <a:cs typeface="Times New Roman" panose="02020603050405020304" pitchFamily="18" charset="0"/>
              </a:rPr>
              <a:t>JavaScript follows the syntax and structure of the C programming language. Thus, it is a structured programming language.</a:t>
            </a:r>
          </a:p>
          <a:p>
            <a:pPr algn="just"/>
            <a:r>
              <a:rPr lang="en-US" sz="3300" dirty="0">
                <a:latin typeface="Times New Roman" panose="02020603050405020304" pitchFamily="18" charset="0"/>
                <a:cs typeface="Times New Roman" panose="02020603050405020304" pitchFamily="18" charset="0"/>
              </a:rPr>
              <a:t>JavaScript is used to create interactive websites. It is mainly used for:</a:t>
            </a:r>
          </a:p>
          <a:p>
            <a:pPr marL="0" indent="0" algn="just">
              <a:buNone/>
            </a:pPr>
            <a:r>
              <a:rPr lang="en-IN" sz="3300" dirty="0">
                <a:latin typeface="Times New Roman" panose="02020603050405020304" pitchFamily="18" charset="0"/>
                <a:cs typeface="Times New Roman" panose="02020603050405020304" pitchFamily="18" charset="0"/>
              </a:rPr>
              <a:t>        Client-side validation,</a:t>
            </a:r>
          </a:p>
          <a:p>
            <a:pPr marL="0" indent="0" algn="just">
              <a:buNone/>
            </a:pPr>
            <a:r>
              <a:rPr lang="en-IN" sz="3300" dirty="0">
                <a:latin typeface="Times New Roman" panose="02020603050405020304" pitchFamily="18" charset="0"/>
                <a:cs typeface="Times New Roman" panose="02020603050405020304" pitchFamily="18" charset="0"/>
              </a:rPr>
              <a:t>        Dynamic drop-down menus,</a:t>
            </a:r>
          </a:p>
          <a:p>
            <a:pPr marL="0" indent="0" algn="just">
              <a:buNone/>
            </a:pPr>
            <a:r>
              <a:rPr lang="en-IN" sz="3300" dirty="0">
                <a:latin typeface="Times New Roman" panose="02020603050405020304" pitchFamily="18" charset="0"/>
                <a:cs typeface="Times New Roman" panose="02020603050405020304" pitchFamily="18" charset="0"/>
              </a:rPr>
              <a:t>        Displaying date and time,</a:t>
            </a:r>
          </a:p>
          <a:p>
            <a:pPr marL="0" indent="0" algn="just">
              <a:buNone/>
            </a:pPr>
            <a:r>
              <a:rPr lang="en-IN" sz="3300" dirty="0">
                <a:latin typeface="Times New Roman" panose="02020603050405020304" pitchFamily="18" charset="0"/>
                <a:cs typeface="Times New Roman" panose="02020603050405020304" pitchFamily="18" charset="0"/>
              </a:rPr>
              <a:t>        Displaying pop-up windows and dialog boxes (like an alert dialog box, confirm dialog box),</a:t>
            </a:r>
          </a:p>
          <a:p>
            <a:pPr algn="just"/>
            <a:r>
              <a:rPr lang="en-IN" sz="3300" dirty="0">
                <a:latin typeface="Times New Roman" panose="02020603050405020304" pitchFamily="18" charset="0"/>
                <a:cs typeface="Times New Roman" panose="02020603050405020304" pitchFamily="18" charset="0"/>
              </a:rPr>
              <a:t>     Displaying clocks etc.</a:t>
            </a:r>
          </a:p>
          <a:p>
            <a:pPr marL="0" indent="0" algn="just">
              <a:buNone/>
            </a:pPr>
            <a:endParaRPr lang="en-US" sz="2800" b="1" dirty="0">
              <a:solidFill>
                <a:srgbClr val="92D050"/>
              </a:solidFill>
              <a:latin typeface="Times New Roman" panose="02020603050405020304" pitchFamily="18" charset="0"/>
              <a:cs typeface="Times New Roman" panose="02020603050405020304" pitchFamily="18" charset="0"/>
            </a:endParaRPr>
          </a:p>
          <a:p>
            <a:endParaRPr lang="en-IN" sz="2800" dirty="0"/>
          </a:p>
        </p:txBody>
      </p:sp>
    </p:spTree>
    <p:extLst>
      <p:ext uri="{BB962C8B-B14F-4D97-AF65-F5344CB8AC3E}">
        <p14:creationId xmlns:p14="http://schemas.microsoft.com/office/powerpoint/2010/main" val="312318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E610-10AC-37DD-60F1-E176AD2B8C50}"/>
              </a:ext>
            </a:extLst>
          </p:cNvPr>
          <p:cNvSpPr>
            <a:spLocks noGrp="1"/>
          </p:cNvSpPr>
          <p:nvPr>
            <p:ph type="title"/>
          </p:nvPr>
        </p:nvSpPr>
        <p:spPr>
          <a:xfrm>
            <a:off x="0" y="0"/>
            <a:ext cx="8596668" cy="779050"/>
          </a:xfrm>
        </p:spPr>
        <p:txBody>
          <a:bodyPr/>
          <a:lstStyle/>
          <a:p>
            <a:r>
              <a:rPr lang="en-IN" dirty="0">
                <a:latin typeface="Times New Roman" panose="02020603050405020304" pitchFamily="18" charset="0"/>
                <a:cs typeface="Times New Roman" panose="02020603050405020304" pitchFamily="18" charset="0"/>
              </a:rPr>
              <a:t>Basics of Java</a:t>
            </a:r>
          </a:p>
        </p:txBody>
      </p:sp>
      <p:sp>
        <p:nvSpPr>
          <p:cNvPr id="3" name="Content Placeholder 2">
            <a:extLst>
              <a:ext uri="{FF2B5EF4-FFF2-40B4-BE49-F238E27FC236}">
                <a16:creationId xmlns:a16="http://schemas.microsoft.com/office/drawing/2014/main" id="{C8F8BC84-7B50-D235-C47E-5EF5DD0DCE6A}"/>
              </a:ext>
            </a:extLst>
          </p:cNvPr>
          <p:cNvSpPr>
            <a:spLocks noGrp="1"/>
          </p:cNvSpPr>
          <p:nvPr>
            <p:ph idx="1"/>
          </p:nvPr>
        </p:nvSpPr>
        <p:spPr>
          <a:xfrm>
            <a:off x="120742" y="779050"/>
            <a:ext cx="12071258" cy="6078950"/>
          </a:xfrm>
        </p:spPr>
        <p:txBody>
          <a:bodyPr>
            <a:normAutofit fontScale="92500" lnSpcReduction="10000"/>
          </a:bodyPr>
          <a:lstStyle/>
          <a:p>
            <a:pPr marL="520700" indent="-457200" algn="just">
              <a:spcBef>
                <a:spcPts val="0"/>
              </a:spcBef>
              <a:buSzPts val="2600"/>
            </a:pPr>
            <a:r>
              <a:rPr lang="en-US" sz="2800" dirty="0">
                <a:latin typeface="Times New Roman"/>
                <a:ea typeface="Times New Roman"/>
                <a:cs typeface="Times New Roman"/>
                <a:sym typeface="Times New Roman"/>
              </a:rPr>
              <a:t>Basics of java which include </a:t>
            </a:r>
            <a:r>
              <a:rPr lang="en-US" sz="2800" dirty="0" err="1">
                <a:latin typeface="Times New Roman"/>
                <a:ea typeface="Times New Roman"/>
                <a:cs typeface="Times New Roman"/>
                <a:sym typeface="Times New Roman"/>
              </a:rPr>
              <a:t>keywords,identifiers</a:t>
            </a:r>
            <a:r>
              <a:rPr lang="en-US" sz="2800" dirty="0">
                <a:latin typeface="Times New Roman"/>
                <a:ea typeface="Times New Roman"/>
                <a:cs typeface="Times New Roman"/>
                <a:sym typeface="Times New Roman"/>
              </a:rPr>
              <a:t> and operators.</a:t>
            </a:r>
          </a:p>
          <a:p>
            <a:pPr marL="520700" indent="-457200" algn="just">
              <a:spcBef>
                <a:spcPts val="0"/>
              </a:spcBef>
              <a:buSzPts val="2600"/>
            </a:pPr>
            <a:r>
              <a:rPr lang="en-US" sz="2800" dirty="0">
                <a:latin typeface="Times New Roman"/>
                <a:ea typeface="Times New Roman"/>
                <a:cs typeface="Times New Roman"/>
                <a:sym typeface="Times New Roman"/>
              </a:rPr>
              <a:t>Control statements of java which include decision statements, looping, break and continue.</a:t>
            </a:r>
          </a:p>
          <a:p>
            <a:pPr marL="457200" lvl="0" indent="-393700" algn="just" rtl="0">
              <a:spcBef>
                <a:spcPts val="0"/>
              </a:spcBef>
              <a:spcAft>
                <a:spcPts val="0"/>
              </a:spcAft>
              <a:buSzPts val="2600"/>
              <a:buFont typeface="Times New Roman"/>
              <a:buChar char="●"/>
            </a:pPr>
            <a:endParaRPr lang="en-US" sz="2800" dirty="0">
              <a:latin typeface="Times New Roman"/>
              <a:ea typeface="Times New Roman"/>
              <a:cs typeface="Times New Roman"/>
              <a:sym typeface="Times New Roman"/>
            </a:endParaRPr>
          </a:p>
          <a:p>
            <a:pPr marL="63500" lvl="0" indent="0" algn="just" rtl="0">
              <a:spcBef>
                <a:spcPts val="0"/>
              </a:spcBef>
              <a:spcAft>
                <a:spcPts val="0"/>
              </a:spcAft>
              <a:buSzPts val="2600"/>
              <a:buNone/>
            </a:pPr>
            <a:r>
              <a:rPr lang="en" sz="3900" dirty="0">
                <a:solidFill>
                  <a:srgbClr val="92D050"/>
                </a:solidFill>
                <a:latin typeface="Times New Roman"/>
                <a:ea typeface="Times New Roman"/>
                <a:cs typeface="Times New Roman"/>
                <a:sym typeface="Times New Roman"/>
              </a:rPr>
              <a:t>Object Oriented Concepts:</a:t>
            </a:r>
          </a:p>
          <a:p>
            <a:pPr algn="just"/>
            <a:r>
              <a:rPr lang="en-IN" sz="3000" dirty="0">
                <a:solidFill>
                  <a:srgbClr val="92D050"/>
                </a:solidFill>
                <a:latin typeface="Times New Roman"/>
                <a:ea typeface="Times New Roman"/>
                <a:cs typeface="Times New Roman"/>
                <a:sym typeface="Times New Roman"/>
              </a:rPr>
              <a:t>Inheritance</a:t>
            </a:r>
            <a:r>
              <a:rPr lang="en-IN" sz="3000" dirty="0">
                <a:latin typeface="Times New Roman"/>
                <a:ea typeface="Times New Roman"/>
                <a:cs typeface="Times New Roman"/>
                <a:sym typeface="Times New Roman"/>
              </a:rPr>
              <a:t>: </a:t>
            </a:r>
            <a:r>
              <a:rPr lang="en-IN" sz="3000" dirty="0">
                <a:latin typeface="Times New Roman" panose="02020603050405020304" pitchFamily="18" charset="0"/>
                <a:ea typeface="Times New Roman" panose="02020603050405020304" pitchFamily="18" charset="0"/>
                <a:cs typeface="Times New Roman" panose="02020603050405020304" pitchFamily="18" charset="0"/>
              </a:rPr>
              <a:t>When one object acquires all the properties and behaviours of a parent object, it is known as inheritance. It provides code reusability. It is used to achieve runtime polymorphism.</a:t>
            </a:r>
          </a:p>
          <a:p>
            <a:pPr algn="just"/>
            <a:r>
              <a:rPr lang="en-IN" sz="3200" dirty="0">
                <a:solidFill>
                  <a:srgbClr val="92D050"/>
                </a:solidFill>
                <a:latin typeface="Times New Roman"/>
                <a:ea typeface="Times New Roman"/>
                <a:cs typeface="Times New Roman"/>
                <a:sym typeface="Times New Roman"/>
              </a:rPr>
              <a:t>Polymorphism </a:t>
            </a:r>
            <a:r>
              <a:rPr lang="en-IN" sz="3000" dirty="0">
                <a:latin typeface="Times New Roman"/>
                <a:ea typeface="Times New Roman"/>
                <a:cs typeface="Times New Roman"/>
                <a:sym typeface="Times New Roman"/>
              </a:rPr>
              <a:t>: </a:t>
            </a:r>
            <a:r>
              <a:rPr lang="en-IN" sz="3000" dirty="0">
                <a:latin typeface="Times New Roman" panose="02020603050405020304" pitchFamily="18" charset="0"/>
                <a:ea typeface="Times New Roman" panose="02020603050405020304" pitchFamily="18" charset="0"/>
                <a:cs typeface="Times New Roman" panose="02020603050405020304" pitchFamily="18" charset="0"/>
              </a:rPr>
              <a:t>If one task is performed in different ways, it is known as polymorphism. In Java, we use method overloading and method overriding ton achieve polymorphism.</a:t>
            </a:r>
          </a:p>
          <a:p>
            <a:pPr algn="just"/>
            <a:r>
              <a:rPr lang="en-IN" sz="3500" dirty="0">
                <a:solidFill>
                  <a:srgbClr val="92D050"/>
                </a:solidFill>
                <a:latin typeface="Times New Roman"/>
                <a:ea typeface="Times New Roman"/>
                <a:cs typeface="Times New Roman"/>
                <a:sym typeface="Times New Roman"/>
              </a:rPr>
              <a:t>Abstraction</a:t>
            </a:r>
            <a:r>
              <a:rPr lang="en-IN" sz="3000" dirty="0">
                <a:latin typeface="Times New Roman"/>
                <a:ea typeface="Times New Roman"/>
                <a:cs typeface="Times New Roman"/>
                <a:sym typeface="Times New Roman"/>
              </a:rPr>
              <a:t>: </a:t>
            </a:r>
            <a:r>
              <a:rPr lang="en-US" sz="3000" dirty="0">
                <a:latin typeface="Times New Roman" panose="02020603050405020304" pitchFamily="18" charset="0"/>
                <a:cs typeface="Times New Roman" panose="02020603050405020304" pitchFamily="18" charset="0"/>
              </a:rPr>
              <a:t>Data Abstraction is the property by virtue of which only the essential details are displayed to the user. The trivial or non-essential units are not displayed to the user.</a:t>
            </a:r>
          </a:p>
          <a:p>
            <a:endParaRPr lang="en-IN" dirty="0"/>
          </a:p>
        </p:txBody>
      </p:sp>
    </p:spTree>
    <p:extLst>
      <p:ext uri="{BB962C8B-B14F-4D97-AF65-F5344CB8AC3E}">
        <p14:creationId xmlns:p14="http://schemas.microsoft.com/office/powerpoint/2010/main" val="623313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5F24D-3ED7-7245-199A-E8EC8F844EFF}"/>
              </a:ext>
            </a:extLst>
          </p:cNvPr>
          <p:cNvSpPr>
            <a:spLocks noGrp="1"/>
          </p:cNvSpPr>
          <p:nvPr>
            <p:ph type="title"/>
          </p:nvPr>
        </p:nvSpPr>
        <p:spPr>
          <a:xfrm>
            <a:off x="447261" y="1600200"/>
            <a:ext cx="1808922" cy="685800"/>
          </a:xfrm>
        </p:spPr>
        <p:txBody>
          <a:bodyPr>
            <a:normAutofit/>
          </a:bodyPr>
          <a:lstStyle/>
          <a:p>
            <a:r>
              <a:rPr lang="en-IN" sz="2800" b="1" dirty="0">
                <a:latin typeface="Times New Roman" panose="02020603050405020304" pitchFamily="18" charset="0"/>
                <a:cs typeface="Times New Roman" panose="02020603050405020304" pitchFamily="18" charset="0"/>
              </a:rPr>
              <a:t>My SQL</a:t>
            </a:r>
          </a:p>
        </p:txBody>
      </p:sp>
      <p:sp>
        <p:nvSpPr>
          <p:cNvPr id="6" name="Content Placeholder 5">
            <a:extLst>
              <a:ext uri="{FF2B5EF4-FFF2-40B4-BE49-F238E27FC236}">
                <a16:creationId xmlns:a16="http://schemas.microsoft.com/office/drawing/2014/main" id="{2DE76798-20AC-A6F6-AD86-FC2FCF3E7DAD}"/>
              </a:ext>
            </a:extLst>
          </p:cNvPr>
          <p:cNvSpPr txBox="1">
            <a:spLocks noGrp="1"/>
          </p:cNvSpPr>
          <p:nvPr>
            <p:ph idx="1"/>
          </p:nvPr>
        </p:nvSpPr>
        <p:spPr>
          <a:xfrm>
            <a:off x="367748" y="2098691"/>
            <a:ext cx="12271513" cy="5160387"/>
          </a:xfrm>
          <a:prstGeom prst="rect">
            <a:avLst/>
          </a:prstGeom>
          <a:noFill/>
        </p:spPr>
        <p:txBody>
          <a:bodyPr wrap="square">
            <a:spAutoFit/>
          </a:bodyPr>
          <a:lstStyle/>
          <a:p>
            <a:pPr algn="just">
              <a:lnSpc>
                <a:spcPct val="150000"/>
              </a:lnSpc>
              <a:spcAft>
                <a:spcPts val="800"/>
              </a:spcAft>
            </a:pPr>
            <a:r>
              <a:rPr lang="en-IN" sz="2800" b="1" dirty="0">
                <a:solidFill>
                  <a:srgbClr val="374151"/>
                </a:solidFill>
                <a:latin typeface="Times New Roman" panose="02020603050405020304" pitchFamily="18" charset="0"/>
                <a:ea typeface="Times New Roman" panose="02020603050405020304" pitchFamily="18" charset="0"/>
                <a:cs typeface="Times New Roman" panose="02020603050405020304" pitchFamily="18" charset="0"/>
              </a:rPr>
              <a:t>Introduction to MySQL</a:t>
            </a:r>
            <a:endParaRPr lang="en-IN" sz="2800" dirty="0">
              <a:latin typeface="Calibri" panose="020F0502020204030204" pitchFamily="34" charset="0"/>
              <a:ea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MySQL is a widely used relational database management system (RDBMS).</a:t>
            </a:r>
          </a:p>
          <a:p>
            <a:pPr algn="just"/>
            <a:r>
              <a:rPr lang="en-US" sz="2800" dirty="0">
                <a:latin typeface="Times New Roman" panose="02020603050405020304" pitchFamily="18" charset="0"/>
                <a:cs typeface="Times New Roman" panose="02020603050405020304" pitchFamily="18" charset="0"/>
              </a:rPr>
              <a:t>MySQL is free and open-source.</a:t>
            </a:r>
          </a:p>
          <a:p>
            <a:pPr algn="just"/>
            <a:r>
              <a:rPr lang="en-US" sz="2800" dirty="0">
                <a:latin typeface="Times New Roman" panose="02020603050405020304" pitchFamily="18" charset="0"/>
                <a:cs typeface="Times New Roman" panose="02020603050405020304" pitchFamily="18" charset="0"/>
              </a:rPr>
              <a:t>MySQL is ideal for both small and large applications.</a:t>
            </a:r>
          </a:p>
          <a:p>
            <a:pPr algn="just"/>
            <a:r>
              <a:rPr lang="en-US" sz="2800" b="1" dirty="0">
                <a:latin typeface="Times New Roman" panose="02020603050405020304" pitchFamily="18" charset="0"/>
                <a:cs typeface="Times New Roman" panose="02020603050405020304" pitchFamily="18" charset="0"/>
              </a:rPr>
              <a:t>SQL commands:</a:t>
            </a:r>
          </a:p>
          <a:p>
            <a:pPr algn="just"/>
            <a:r>
              <a:rPr lang="en-US" sz="2800" dirty="0">
                <a:solidFill>
                  <a:srgbClr val="000000"/>
                </a:solidFill>
                <a:latin typeface="Times New Roman" panose="02020603050405020304" pitchFamily="18" charset="0"/>
                <a:cs typeface="Times New Roman" panose="02020603050405020304" pitchFamily="18" charset="0"/>
              </a:rPr>
              <a:t>SQL commands are instructions.</a:t>
            </a:r>
          </a:p>
          <a:p>
            <a:pPr algn="just"/>
            <a:r>
              <a:rPr lang="en-US" sz="2800" dirty="0">
                <a:solidFill>
                  <a:srgbClr val="000000"/>
                </a:solidFill>
                <a:latin typeface="Times New Roman" panose="02020603050405020304" pitchFamily="18" charset="0"/>
                <a:cs typeface="Times New Roman" panose="02020603050405020304" pitchFamily="18" charset="0"/>
              </a:rPr>
              <a:t> It is used to communicate with the database. </a:t>
            </a:r>
          </a:p>
          <a:p>
            <a:pPr algn="just"/>
            <a:r>
              <a:rPr lang="en-US" sz="2800" dirty="0">
                <a:solidFill>
                  <a:srgbClr val="000000"/>
                </a:solidFill>
                <a:latin typeface="Times New Roman" panose="02020603050405020304" pitchFamily="18" charset="0"/>
                <a:cs typeface="Times New Roman" panose="02020603050405020304" pitchFamily="18" charset="0"/>
              </a:rPr>
              <a:t>It is also used to perform specific tasks, functions, and queries of data.</a:t>
            </a:r>
          </a:p>
          <a:p>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E7AD3AD-E982-0B85-872B-58D4D118A3AC}"/>
              </a:ext>
            </a:extLst>
          </p:cNvPr>
          <p:cNvSpPr txBox="1"/>
          <p:nvPr/>
        </p:nvSpPr>
        <p:spPr>
          <a:xfrm>
            <a:off x="215347" y="500896"/>
            <a:ext cx="11608905" cy="2154436"/>
          </a:xfrm>
          <a:prstGeom prst="rect">
            <a:avLst/>
          </a:prstGeom>
          <a:noFill/>
        </p:spPr>
        <p:txBody>
          <a:bodyPr wrap="square">
            <a:spAutoFit/>
          </a:bodyPr>
          <a:lstStyle/>
          <a:p>
            <a:pPr marL="520700" indent="-457200" algn="just">
              <a:spcBef>
                <a:spcPts val="0"/>
              </a:spcBef>
              <a:buSzPts val="2600"/>
              <a:buFont typeface="Arial" panose="020B0604020202020204" pitchFamily="34" charset="0"/>
              <a:buChar char="•"/>
            </a:pPr>
            <a:r>
              <a:rPr lang="en-IN" sz="3200" dirty="0">
                <a:solidFill>
                  <a:srgbClr val="92D050"/>
                </a:solidFill>
                <a:latin typeface="Times New Roman"/>
                <a:ea typeface="Times New Roman"/>
                <a:cs typeface="Times New Roman"/>
                <a:sym typeface="Times New Roman"/>
              </a:rPr>
              <a:t>Encapsulation</a:t>
            </a:r>
            <a:r>
              <a:rPr lang="en-IN" sz="2800" dirty="0">
                <a:latin typeface="Times New Roman"/>
                <a:ea typeface="Times New Roman"/>
                <a:cs typeface="Times New Roman"/>
                <a:sym typeface="Times New Roman"/>
              </a:rPr>
              <a:t>:</a:t>
            </a:r>
            <a:r>
              <a:rPr lang="en-IN"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It is defined as the wrapping up of data under a single unit. It is the mechanism that binds together the code and the data it manipulates.</a:t>
            </a:r>
          </a:p>
          <a:p>
            <a:pPr marL="520700" indent="-457200" algn="just">
              <a:spcBef>
                <a:spcPts val="0"/>
              </a:spcBef>
              <a:buSzPts val="2600"/>
            </a:pPr>
            <a:endParaRPr lang="en-US" sz="2800" dirty="0">
              <a:latin typeface="Times New Roman" panose="02020603050405020304" pitchFamily="18" charset="0"/>
              <a:ea typeface="Times New Roman"/>
              <a:cs typeface="Times New Roman" panose="02020603050405020304" pitchFamily="18" charset="0"/>
              <a:sym typeface="Times New Roman"/>
            </a:endParaRPr>
          </a:p>
          <a:p>
            <a:pPr marL="520700" indent="-457200" algn="just">
              <a:spcBef>
                <a:spcPts val="0"/>
              </a:spcBef>
              <a:buSzPts val="2600"/>
            </a:pPr>
            <a:endParaRPr lang="en-US" sz="2800" dirty="0">
              <a:latin typeface="Times New Roman" panose="02020603050405020304" pitchFamily="18" charset="0"/>
              <a:ea typeface="Times New Roman"/>
              <a:cs typeface="Times New Roman" panose="02020603050405020304" pitchFamily="18" charset="0"/>
              <a:sym typeface="Times New Roman"/>
            </a:endParaRPr>
          </a:p>
          <a:p>
            <a:pPr marL="520700" indent="-457200" algn="just">
              <a:spcBef>
                <a:spcPts val="0"/>
              </a:spcBef>
              <a:buSzPts val="2600"/>
            </a:pPr>
            <a:endParaRPr lang="en-IN" sz="180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291513088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TM02900688[[fn=Facet]]</Template>
  <TotalTime>427</TotalTime>
  <Words>1258</Words>
  <Application>Microsoft Office PowerPoint</Application>
  <PresentationFormat>Widescreen</PresentationFormat>
  <Paragraphs>135</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Times New Roman</vt:lpstr>
      <vt:lpstr>Trebuchet MS</vt:lpstr>
      <vt:lpstr>Wingdings 3</vt:lpstr>
      <vt:lpstr>Facet</vt:lpstr>
      <vt:lpstr>Bapuji Educational Association ®  BAPUJI INSTITUTE OF ENGINEERING AND   TECHNOLOGY  DAVANGERE, KARNATAKA-577004  DEPARTMENT OF   COMPUTER SCIENCE AND ENGINEERING    </vt:lpstr>
      <vt:lpstr>Vision and Mission of the Department</vt:lpstr>
      <vt:lpstr>INDEX</vt:lpstr>
      <vt:lpstr>Introduction</vt:lpstr>
      <vt:lpstr>HTML </vt:lpstr>
      <vt:lpstr>Elements to layout an HTML web page</vt:lpstr>
      <vt:lpstr>CSS </vt:lpstr>
      <vt:lpstr>Basics of Java</vt:lpstr>
      <vt:lpstr>My SQL</vt:lpstr>
      <vt:lpstr>SQL clauses</vt:lpstr>
      <vt:lpstr>SQL Aggregate Functions</vt:lpstr>
      <vt:lpstr>Technologies used: </vt:lpstr>
      <vt:lpstr> </vt:lpstr>
      <vt:lpstr>Snap shots</vt:lpstr>
      <vt:lpstr>2.Login page</vt:lpstr>
      <vt:lpstr>2.Registration page</vt:lpstr>
      <vt:lpstr>User Login FLow</vt:lpstr>
      <vt:lpstr>3.Bike selection</vt:lpstr>
      <vt:lpstr>4.About page</vt:lpstr>
      <vt:lpstr>5.Review page</vt:lpstr>
      <vt:lpstr>Conculsion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Bapuji Educational Association ®  BAPUJI INSTITUTE OF ENGINEERING AND   TECHNOLOGY  DAVANGERE, KARNATAKA-577004  DEPARTMENT OF   COMPUTER SCIENCE AND ENGINEERING    </dc:title>
  <dc:creator>Amrutha M Banakar</dc:creator>
  <cp:lastModifiedBy>Abdulkhadar,kollplmkklmj m,n patel</cp:lastModifiedBy>
  <cp:revision>21</cp:revision>
  <dcterms:created xsi:type="dcterms:W3CDTF">2024-02-28T16:17:53Z</dcterms:created>
  <dcterms:modified xsi:type="dcterms:W3CDTF">2024-02-29T09:53:56Z</dcterms:modified>
</cp:coreProperties>
</file>